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Roboto"/>
      <p:regular r:id="rId30"/>
      <p:bold r:id="rId31"/>
      <p:italic r:id="rId32"/>
      <p:boldItalic r:id="rId33"/>
    </p:embeddedFont>
    <p:embeddedFont>
      <p:font typeface="Lato"/>
      <p:regular r:id="rId34"/>
      <p:bold r:id="rId35"/>
      <p:italic r:id="rId36"/>
      <p:boldItalic r:id="rId37"/>
    </p:embeddedFont>
    <p:embeddedFont>
      <p:font typeface="Lato Light"/>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Light-italic.fntdata"/><Relationship Id="rId20" Type="http://schemas.openxmlformats.org/officeDocument/2006/relationships/slide" Target="slides/slide15.xml"/><Relationship Id="rId41" Type="http://schemas.openxmlformats.org/officeDocument/2006/relationships/font" Target="fonts/LatoLight-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39" Type="http://schemas.openxmlformats.org/officeDocument/2006/relationships/font" Target="fonts/LatoLight-bold.fntdata"/><Relationship Id="rId16" Type="http://schemas.openxmlformats.org/officeDocument/2006/relationships/slide" Target="slides/slide11.xml"/><Relationship Id="rId38" Type="http://schemas.openxmlformats.org/officeDocument/2006/relationships/font" Target="fonts/LatoLigh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Data Insights for Change: Supporting Student Success in the International District</a:t>
            </a:r>
            <a:endParaRPr>
              <a:solidFill>
                <a:schemeClr val="dk1"/>
              </a:solidFill>
            </a:endParaRPr>
          </a:p>
          <a:p>
            <a:pPr indent="0" lvl="0" marL="0" rtl="0" algn="l">
              <a:spcBef>
                <a:spcPts val="0"/>
              </a:spcBef>
              <a:spcAft>
                <a:spcPts val="0"/>
              </a:spcAft>
              <a:buNone/>
            </a:pPr>
            <a:r>
              <a:rPr lang="en">
                <a:solidFill>
                  <a:schemeClr val="dk1"/>
                </a:solidFill>
              </a:rPr>
              <a:t>Data-Driven Support: Exploring Factors Influencing Student Success in New Mexico Schools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Unlocking Potential: Analyzing Student Success Indicators in the International District</a:t>
            </a:r>
            <a:endParaRPr/>
          </a:p>
          <a:p>
            <a:pPr indent="0" lvl="0" marL="0" rtl="0" algn="l">
              <a:spcBef>
                <a:spcPts val="0"/>
              </a:spcBef>
              <a:spcAft>
                <a:spcPts val="0"/>
              </a:spcAft>
              <a:buNone/>
            </a:pPr>
            <a:r>
              <a:rPr lang="en"/>
              <a:t>Beyond the Classroom: A Data Analysis of Attendance, Proficiency, and Student Attitudes</a:t>
            </a:r>
            <a:endParaRPr/>
          </a:p>
          <a:p>
            <a:pPr indent="0" lvl="0" marL="0" rtl="0" algn="l">
              <a:spcBef>
                <a:spcPts val="0"/>
              </a:spcBef>
              <a:spcAft>
                <a:spcPts val="0"/>
              </a:spcAft>
              <a:buClr>
                <a:schemeClr val="dk1"/>
              </a:buClr>
              <a:buSzPts val="1100"/>
              <a:buFont typeface="Arial"/>
              <a:buNone/>
            </a:pPr>
            <a:r>
              <a:rPr lang="en"/>
              <a:t>Empowering Education: Identifying Key Indicators for Student Success in After-School Programs</a:t>
            </a:r>
            <a:endParaRPr/>
          </a:p>
          <a:p>
            <a:pPr indent="0" lvl="0" marL="0" rtl="0" algn="l">
              <a:spcBef>
                <a:spcPts val="0"/>
              </a:spcBef>
              <a:spcAft>
                <a:spcPts val="0"/>
              </a:spcAft>
              <a:buClr>
                <a:schemeClr val="dk1"/>
              </a:buClr>
              <a:buSzPts val="1100"/>
              <a:buFont typeface="Arial"/>
              <a:buNone/>
            </a:pPr>
            <a:r>
              <a:rPr lang="en"/>
              <a:t>Mapping Success: A Data Exploration of Student Outcomes in the International District</a:t>
            </a:r>
            <a:endParaRPr/>
          </a:p>
          <a:p>
            <a:pPr indent="0" lvl="0" marL="0" rtl="0" algn="l">
              <a:spcBef>
                <a:spcPts val="0"/>
              </a:spcBef>
              <a:spcAft>
                <a:spcPts val="0"/>
              </a:spcAft>
              <a:buClr>
                <a:schemeClr val="dk1"/>
              </a:buClr>
              <a:buSzPts val="1100"/>
              <a:buFont typeface="Arial"/>
              <a:buNone/>
            </a:pPr>
            <a:r>
              <a:rPr lang="en"/>
              <a:t>The Path to Achievement: Analyzing Influences on Student Performance in Public Schools</a:t>
            </a:r>
            <a:endParaRPr/>
          </a:p>
          <a:p>
            <a:pPr indent="0" lvl="0" marL="0" rtl="0" algn="l">
              <a:spcBef>
                <a:spcPts val="0"/>
              </a:spcBef>
              <a:spcAft>
                <a:spcPts val="0"/>
              </a:spcAft>
              <a:buClr>
                <a:schemeClr val="dk1"/>
              </a:buClr>
              <a:buSzPts val="1100"/>
              <a:buFont typeface="Arial"/>
              <a:buNone/>
            </a:pPr>
            <a:r>
              <a:rPr lang="en"/>
              <a:t>Bridging Gaps: Understanding the Role of After-School Programs in Student Success</a:t>
            </a:r>
            <a:endParaRPr/>
          </a:p>
          <a:p>
            <a:pPr indent="0" lvl="0" marL="0" rtl="0" algn="l">
              <a:spcBef>
                <a:spcPts val="0"/>
              </a:spcBef>
              <a:spcAft>
                <a:spcPts val="0"/>
              </a:spcAft>
              <a:buClr>
                <a:schemeClr val="dk1"/>
              </a:buClr>
              <a:buSzPts val="1100"/>
              <a:buFont typeface="Arial"/>
              <a:buNone/>
            </a:pPr>
            <a:r>
              <a:rPr lang="en"/>
              <a:t>Indicators of Success: A Comprehensive Analysis of Student Performance Metrics</a:t>
            </a:r>
            <a:endParaRPr/>
          </a:p>
          <a:p>
            <a:pPr indent="0" lvl="0" marL="0" rtl="0" algn="l">
              <a:spcBef>
                <a:spcPts val="0"/>
              </a:spcBef>
              <a:spcAft>
                <a:spcPts val="0"/>
              </a:spcAft>
              <a:buClr>
                <a:schemeClr val="dk1"/>
              </a:buClr>
              <a:buSzPts val="1100"/>
              <a:buFont typeface="Arial"/>
              <a:buNone/>
            </a:pPr>
            <a:r>
              <a:rPr lang="en"/>
              <a:t>From Data to Action: Leveraging Public Data to Enhance Student Outcomes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Hello and welcome to our capstone presentation </a:t>
            </a:r>
            <a:endParaRPr/>
          </a:p>
          <a:p>
            <a:pPr indent="0" lvl="0" marL="0" rtl="0" algn="l">
              <a:spcBef>
                <a:spcPts val="0"/>
              </a:spcBef>
              <a:spcAft>
                <a:spcPts val="0"/>
              </a:spcAft>
              <a:buClr>
                <a:schemeClr val="dk1"/>
              </a:buClr>
              <a:buSzPts val="1100"/>
              <a:buFont typeface="Arial"/>
              <a:buNone/>
            </a:pPr>
            <a:r>
              <a:rPr lang="en"/>
              <a:t>	I am Tyre’ Beard and my backgroun is in …..</a:t>
            </a:r>
            <a:endParaRPr/>
          </a:p>
          <a:p>
            <a:pPr indent="0" lvl="0" marL="0" rtl="0" algn="l">
              <a:spcBef>
                <a:spcPts val="0"/>
              </a:spcBef>
              <a:spcAft>
                <a:spcPts val="0"/>
              </a:spcAft>
              <a:buClr>
                <a:schemeClr val="dk1"/>
              </a:buClr>
              <a:buSzPts val="1100"/>
              <a:buFont typeface="Arial"/>
              <a:buNone/>
            </a:pPr>
            <a:r>
              <a:rPr lang="en"/>
              <a:t>	I am Timothy McKee and my </a:t>
            </a:r>
            <a:r>
              <a:rPr lang="en"/>
              <a:t>background</a:t>
            </a:r>
            <a:r>
              <a:rPr lang="en"/>
              <a:t> is in….</a:t>
            </a:r>
            <a:endParaRPr/>
          </a:p>
          <a:p>
            <a:pPr indent="0" lvl="0" marL="0" rtl="0" algn="l">
              <a:spcBef>
                <a:spcPts val="0"/>
              </a:spcBef>
              <a:spcAft>
                <a:spcPts val="0"/>
              </a:spcAft>
              <a:buClr>
                <a:schemeClr val="dk1"/>
              </a:buClr>
              <a:buSzPts val="1100"/>
              <a:buFont typeface="Arial"/>
              <a:buNone/>
            </a:pPr>
            <a:r>
              <a:rPr lang="en"/>
              <a:t>	And I’m Emily Walukas and my </a:t>
            </a:r>
            <a:r>
              <a:rPr lang="en"/>
              <a:t>background</a:t>
            </a:r>
            <a:r>
              <a:rPr lang="en"/>
              <a:t> is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406b70099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406b70099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4ae10b333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4ae10b333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4abf3792c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4abf3792c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 </a:t>
            </a:r>
            <a:r>
              <a:rPr lang="en"/>
              <a:t>decision</a:t>
            </a:r>
            <a:r>
              <a:rPr lang="en"/>
              <a:t> tree is a series of true/false questions (kind of like 20 questions) to bucket data into </a:t>
            </a:r>
            <a:r>
              <a:rPr lang="en"/>
              <a:t>similar</a:t>
            </a:r>
            <a:r>
              <a:rPr lang="en"/>
              <a:t> categories. </a:t>
            </a:r>
            <a:endParaRPr/>
          </a:p>
          <a:p>
            <a:pPr indent="0" lvl="0" marL="0" rtl="0" algn="l">
              <a:spcBef>
                <a:spcPts val="0"/>
              </a:spcBef>
              <a:spcAft>
                <a:spcPts val="0"/>
              </a:spcAft>
              <a:buNone/>
            </a:pPr>
            <a:r>
              <a:rPr lang="en"/>
              <a:t>A random forest model is the same but there are many runs of </a:t>
            </a:r>
            <a:r>
              <a:rPr lang="en"/>
              <a:t>decision</a:t>
            </a:r>
            <a:r>
              <a:rPr lang="en"/>
              <a:t> trees and the results are averaged.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406b70099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406b70099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ran a random </a:t>
            </a:r>
            <a:r>
              <a:rPr lang="en"/>
              <a:t>forest</a:t>
            </a:r>
            <a:r>
              <a:rPr lang="en"/>
              <a:t> with </a:t>
            </a:r>
            <a:r>
              <a:rPr b="1" lang="en"/>
              <a:t>100 loops </a:t>
            </a:r>
            <a:r>
              <a:rPr lang="en"/>
              <a:t>and </a:t>
            </a:r>
            <a:r>
              <a:rPr b="1" lang="en"/>
              <a:t>max depth of 5 </a:t>
            </a:r>
            <a:r>
              <a:rPr lang="en"/>
              <a:t>for features like funding, school designation, Title I classification to see if we could create a predictive model for average attendance rate for individual schools. </a:t>
            </a:r>
            <a:endParaRPr/>
          </a:p>
          <a:p>
            <a:pPr indent="0" lvl="0" marL="0" rtl="0" algn="l">
              <a:spcBef>
                <a:spcPts val="0"/>
              </a:spcBef>
              <a:spcAft>
                <a:spcPts val="0"/>
              </a:spcAft>
              <a:buNone/>
            </a:pPr>
            <a:r>
              <a:rPr lang="en"/>
              <a:t>The cool thing about random forests if that you can see feature importance (which features influence the model more) and rank them. Of the huge list of features, each graph shows just the features that account for 90% of the model.</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Features that showed up in 3 or 4 models</a:t>
            </a:r>
            <a:endParaRPr/>
          </a:p>
          <a:p>
            <a:pPr indent="0" lvl="0" marL="0" rtl="0" algn="l">
              <a:spcBef>
                <a:spcPts val="0"/>
              </a:spcBef>
              <a:spcAft>
                <a:spcPts val="0"/>
              </a:spcAft>
              <a:buNone/>
            </a:pPr>
            <a:r>
              <a:rPr lang="en"/>
              <a:t>Federal Ppe Fy19	4</a:t>
            </a:r>
            <a:endParaRPr/>
          </a:p>
          <a:p>
            <a:pPr indent="0" lvl="0" marL="0" rtl="0" algn="l">
              <a:spcBef>
                <a:spcPts val="0"/>
              </a:spcBef>
              <a:spcAft>
                <a:spcPts val="0"/>
              </a:spcAft>
              <a:buNone/>
            </a:pPr>
            <a:r>
              <a:rPr lang="en"/>
              <a:t>Federal Ppe Fy20	4</a:t>
            </a:r>
            <a:endParaRPr/>
          </a:p>
          <a:p>
            <a:pPr indent="0" lvl="0" marL="0" rtl="0" algn="l">
              <a:spcBef>
                <a:spcPts val="0"/>
              </a:spcBef>
              <a:spcAft>
                <a:spcPts val="0"/>
              </a:spcAft>
              <a:buNone/>
            </a:pPr>
            <a:r>
              <a:rPr lang="en"/>
              <a:t>Federal Ppe Fy21	4</a:t>
            </a:r>
            <a:endParaRPr/>
          </a:p>
          <a:p>
            <a:pPr indent="0" lvl="0" marL="0" rtl="0" algn="l">
              <a:spcBef>
                <a:spcPts val="0"/>
              </a:spcBef>
              <a:spcAft>
                <a:spcPts val="0"/>
              </a:spcAft>
              <a:buNone/>
            </a:pPr>
            <a:r>
              <a:rPr lang="en"/>
              <a:t>Fy19 Buget Enrollment	3</a:t>
            </a:r>
            <a:endParaRPr/>
          </a:p>
          <a:p>
            <a:pPr indent="0" lvl="0" marL="0" rtl="0" algn="l">
              <a:spcBef>
                <a:spcPts val="0"/>
              </a:spcBef>
              <a:spcAft>
                <a:spcPts val="0"/>
              </a:spcAft>
              <a:buNone/>
            </a:pPr>
            <a:r>
              <a:rPr lang="en"/>
              <a:t>Federal Ppe Fy23	3</a:t>
            </a:r>
            <a:endParaRPr/>
          </a:p>
          <a:p>
            <a:pPr indent="0" lvl="0" marL="0" rtl="0" algn="l">
              <a:spcBef>
                <a:spcPts val="0"/>
              </a:spcBef>
              <a:spcAft>
                <a:spcPts val="0"/>
              </a:spcAft>
              <a:buNone/>
            </a:pPr>
            <a:r>
              <a:rPr lang="en"/>
              <a:t>Total Ppe Fy20	3</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40205ab43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40205ab43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We barely scratched the surface of a multi-phase research project. From here, this project could launch many new directions. </a:t>
            </a:r>
            <a:endParaRPr/>
          </a:p>
          <a:p>
            <a:pPr indent="0" lvl="0" marL="0" rtl="0" algn="l">
              <a:lnSpc>
                <a:spcPct val="115000"/>
              </a:lnSpc>
              <a:spcBef>
                <a:spcPts val="1200"/>
              </a:spcBef>
              <a:spcAft>
                <a:spcPts val="0"/>
              </a:spcAft>
              <a:buClr>
                <a:schemeClr val="dk1"/>
              </a:buClr>
              <a:buSzPts val="1100"/>
              <a:buFont typeface="Arial"/>
              <a:buNone/>
            </a:pPr>
            <a:r>
              <a:rPr lang="en"/>
              <a:t>We could add school zoning areas on to the interactive map to calculate more </a:t>
            </a:r>
            <a:r>
              <a:rPr lang="en"/>
              <a:t>accurate</a:t>
            </a:r>
            <a:r>
              <a:rPr lang="en"/>
              <a:t> census averages or add other community resources like medical services and transportation for an infratturce base community needs </a:t>
            </a:r>
            <a:r>
              <a:rPr lang="en"/>
              <a:t>analysis. </a:t>
            </a:r>
            <a:endParaRPr/>
          </a:p>
          <a:p>
            <a:pPr indent="0" lvl="0" marL="0" rtl="0" algn="l">
              <a:lnSpc>
                <a:spcPct val="115000"/>
              </a:lnSpc>
              <a:spcBef>
                <a:spcPts val="1200"/>
              </a:spcBef>
              <a:spcAft>
                <a:spcPts val="0"/>
              </a:spcAft>
              <a:buClr>
                <a:schemeClr val="dk1"/>
              </a:buClr>
              <a:buSzPts val="1100"/>
              <a:buFont typeface="Arial"/>
              <a:buNone/>
            </a:pPr>
            <a:r>
              <a:rPr lang="en"/>
              <a:t>The research we did on clusters of schools could be extended to every feeder cluster in APS or in the state. We could add other proficiency metrics like graduation and proficiency data (which we have, but didn’t have time for).</a:t>
            </a:r>
            <a:endParaRPr/>
          </a:p>
          <a:p>
            <a:pPr indent="0" lvl="0" marL="0" rtl="0" algn="l">
              <a:lnSpc>
                <a:spcPct val="115000"/>
              </a:lnSpc>
              <a:spcBef>
                <a:spcPts val="1200"/>
              </a:spcBef>
              <a:spcAft>
                <a:spcPts val="0"/>
              </a:spcAft>
              <a:buClr>
                <a:schemeClr val="dk1"/>
              </a:buClr>
              <a:buSzPts val="1100"/>
              <a:buFont typeface="Arial"/>
              <a:buNone/>
            </a:pPr>
            <a:r>
              <a:rPr lang="en"/>
              <a:t>We could create a Natural Language processing model to analyze school responses to needs called a 90 day plan to see if school sites are actually addressing their biggest needs.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40205ab43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40205ab43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Thank you so much to:  </a:t>
            </a:r>
            <a:r>
              <a:rPr lang="en" sz="1300">
                <a:solidFill>
                  <a:srgbClr val="595959"/>
                </a:solidFill>
                <a:latin typeface="Lato"/>
                <a:ea typeface="Lato"/>
                <a:cs typeface="Lato"/>
                <a:sym typeface="Lato"/>
              </a:rPr>
              <a:t>New Mexico Black Leadership Council, APS Strategic Analysis &amp; Program Research Department,  PED Research, Evaluation, and Accountability Bureau</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For collaborating with us for vision, guidance and data access. </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t/>
            </a:r>
            <a:endParaRPr sz="1300">
              <a:solidFill>
                <a:srgbClr val="595959"/>
              </a:solidFill>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t/>
            </a:r>
            <a:endParaRPr sz="1300">
              <a:solidFill>
                <a:srgbClr val="595959"/>
              </a:solidFill>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4abf3792ca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4abf3792ca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thank you for listening. </a:t>
            </a:r>
            <a:endParaRPr/>
          </a:p>
          <a:p>
            <a:pPr indent="0" lvl="0" marL="0" rtl="0" algn="l">
              <a:spcBef>
                <a:spcPts val="0"/>
              </a:spcBef>
              <a:spcAft>
                <a:spcPts val="0"/>
              </a:spcAft>
              <a:buNone/>
            </a:pPr>
            <a:r>
              <a:rPr lang="en"/>
              <a:t>We now have a few minutes for questions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4ae10b333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4ae10b333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40205ab43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40205ab43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40205ab43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40205ab43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Questions</a:t>
            </a:r>
            <a:endParaRPr/>
          </a:p>
          <a:p>
            <a:pPr indent="-317500" lvl="0" marL="457200" rtl="0" algn="l">
              <a:spcBef>
                <a:spcPts val="0"/>
              </a:spcBef>
              <a:spcAft>
                <a:spcPts val="0"/>
              </a:spcAft>
              <a:buSzPts val="1400"/>
              <a:buChar char="●"/>
            </a:pPr>
            <a:r>
              <a:rPr lang="en"/>
              <a:t>Interesting and actionable for NMBLC</a:t>
            </a:r>
            <a:endParaRPr/>
          </a:p>
          <a:p>
            <a:pPr indent="-317500" lvl="0" marL="457200" rtl="0" algn="l">
              <a:spcBef>
                <a:spcPts val="0"/>
              </a:spcBef>
              <a:spcAft>
                <a:spcPts val="0"/>
              </a:spcAft>
              <a:buSzPts val="1400"/>
              <a:buChar char="●"/>
            </a:pPr>
            <a:r>
              <a:rPr lang="en"/>
              <a:t>Data is available</a:t>
            </a:r>
            <a:endParaRPr/>
          </a:p>
          <a:p>
            <a:pPr indent="-317500" lvl="0" marL="457200" rtl="0" algn="l">
              <a:spcBef>
                <a:spcPts val="0"/>
              </a:spcBef>
              <a:spcAft>
                <a:spcPts val="0"/>
              </a:spcAft>
              <a:buSzPts val="1400"/>
              <a:buChar char="●"/>
            </a:pPr>
            <a:r>
              <a:rPr lang="en"/>
              <a:t>Fits within available project time</a:t>
            </a:r>
            <a:endParaRPr/>
          </a:p>
          <a:p>
            <a:pPr indent="0" lvl="0" marL="0" rtl="0" algn="l">
              <a:spcBef>
                <a:spcPts val="0"/>
              </a:spcBef>
              <a:spcAft>
                <a:spcPts val="0"/>
              </a:spcAft>
              <a:buNone/>
            </a:pPr>
            <a:r>
              <a:rPr lang="en"/>
              <a:t>Consult with Subject Matter Experts</a:t>
            </a:r>
            <a:endParaRPr/>
          </a:p>
          <a:p>
            <a:pPr indent="-317500" lvl="0" marL="457200" rtl="0" algn="l">
              <a:spcBef>
                <a:spcPts val="0"/>
              </a:spcBef>
              <a:spcAft>
                <a:spcPts val="0"/>
              </a:spcAft>
              <a:buSzPts val="1400"/>
              <a:buChar char="●"/>
            </a:pPr>
            <a:r>
              <a:rPr lang="en"/>
              <a:t>NMBLC</a:t>
            </a:r>
            <a:endParaRPr/>
          </a:p>
          <a:p>
            <a:pPr indent="-317500" lvl="0" marL="457200" rtl="0" algn="l">
              <a:spcBef>
                <a:spcPts val="0"/>
              </a:spcBef>
              <a:spcAft>
                <a:spcPts val="0"/>
              </a:spcAft>
              <a:buSzPts val="1400"/>
              <a:buChar char="●"/>
            </a:pPr>
            <a:r>
              <a:rPr lang="en"/>
              <a:t>NMPED Research, Evaluation and Accountability</a:t>
            </a:r>
            <a:endParaRPr/>
          </a:p>
          <a:p>
            <a:pPr indent="-317500" lvl="0" marL="457200" rtl="0" algn="l">
              <a:spcBef>
                <a:spcPts val="0"/>
              </a:spcBef>
              <a:spcAft>
                <a:spcPts val="0"/>
              </a:spcAft>
              <a:buSzPts val="1400"/>
              <a:buChar char="●"/>
            </a:pPr>
            <a:r>
              <a:rPr lang="en"/>
              <a:t>APS Strategic Analysis &amp; Program Research</a:t>
            </a:r>
            <a:endParaRPr/>
          </a:p>
          <a:p>
            <a:pPr indent="0" lvl="0" marL="0" rtl="0" algn="l">
              <a:spcBef>
                <a:spcPts val="0"/>
              </a:spcBef>
              <a:spcAft>
                <a:spcPts val="0"/>
              </a:spcAft>
              <a:buNone/>
            </a:pPr>
            <a:r>
              <a:rPr lang="en"/>
              <a:t>Retrieve data</a:t>
            </a:r>
            <a:endParaRPr/>
          </a:p>
          <a:p>
            <a:pPr indent="-317500" lvl="0" marL="457200" rtl="0" algn="l">
              <a:spcBef>
                <a:spcPts val="0"/>
              </a:spcBef>
              <a:spcAft>
                <a:spcPts val="0"/>
              </a:spcAft>
              <a:buSzPts val="1400"/>
              <a:buChar char="●"/>
            </a:pPr>
            <a:r>
              <a:rPr lang="en"/>
              <a:t>Direct requests to agencies for files</a:t>
            </a:r>
            <a:endParaRPr/>
          </a:p>
          <a:p>
            <a:pPr indent="-317500" lvl="0" marL="457200" rtl="0" algn="l">
              <a:spcBef>
                <a:spcPts val="0"/>
              </a:spcBef>
              <a:spcAft>
                <a:spcPts val="0"/>
              </a:spcAft>
              <a:buSzPts val="1400"/>
              <a:buChar char="●"/>
            </a:pPr>
            <a:r>
              <a:rPr lang="en"/>
              <a:t>Download from agency portals</a:t>
            </a:r>
            <a:endParaRPr/>
          </a:p>
          <a:p>
            <a:pPr indent="-317500" lvl="1" marL="914400" rtl="0" algn="l">
              <a:spcBef>
                <a:spcPts val="0"/>
              </a:spcBef>
              <a:spcAft>
                <a:spcPts val="0"/>
              </a:spcAft>
              <a:buSzPts val="1400"/>
              <a:buChar char="○"/>
            </a:pPr>
            <a:r>
              <a:rPr lang="en"/>
              <a:t>Manually</a:t>
            </a:r>
            <a:endParaRPr/>
          </a:p>
          <a:p>
            <a:pPr indent="-317500" lvl="1" marL="914400" rtl="0" algn="l">
              <a:spcBef>
                <a:spcPts val="0"/>
              </a:spcBef>
              <a:spcAft>
                <a:spcPts val="0"/>
              </a:spcAft>
              <a:buSzPts val="1400"/>
              <a:buChar char="○"/>
            </a:pPr>
            <a:r>
              <a:rPr lang="en"/>
              <a:t>Web scraping</a:t>
            </a:r>
            <a:endParaRPr/>
          </a:p>
          <a:p>
            <a:pPr indent="-317500" lvl="1" marL="914400" rtl="0" algn="l">
              <a:spcBef>
                <a:spcPts val="0"/>
              </a:spcBef>
              <a:spcAft>
                <a:spcPts val="0"/>
              </a:spcAft>
              <a:buSzPts val="1400"/>
              <a:buChar char="○"/>
            </a:pPr>
            <a:r>
              <a:rPr lang="en"/>
              <a:t>PDF Parsing</a:t>
            </a:r>
            <a:endParaRPr/>
          </a:p>
          <a:p>
            <a:pPr indent="0" lvl="0" marL="0" rtl="0" algn="l">
              <a:spcBef>
                <a:spcPts val="0"/>
              </a:spcBef>
              <a:spcAft>
                <a:spcPts val="0"/>
              </a:spcAft>
              <a:buNone/>
            </a:pPr>
            <a:r>
              <a:rPr lang="en"/>
              <a:t>Organize and clean data</a:t>
            </a:r>
            <a:endParaRPr/>
          </a:p>
          <a:p>
            <a:pPr indent="-317500" lvl="0" marL="457200" rtl="0" algn="l">
              <a:spcBef>
                <a:spcPts val="0"/>
              </a:spcBef>
              <a:spcAft>
                <a:spcPts val="0"/>
              </a:spcAft>
              <a:buSzPts val="1400"/>
              <a:buChar char="●"/>
            </a:pPr>
            <a:r>
              <a:rPr lang="en"/>
              <a:t>Nulls, multiple data types in single columns, non-numeric data</a:t>
            </a:r>
            <a:endParaRPr/>
          </a:p>
          <a:p>
            <a:pPr indent="-317500" lvl="0" marL="457200" rtl="0" algn="l">
              <a:spcBef>
                <a:spcPts val="0"/>
              </a:spcBef>
              <a:spcAft>
                <a:spcPts val="0"/>
              </a:spcAft>
              <a:buSzPts val="1400"/>
              <a:buChar char="●"/>
            </a:pPr>
            <a:r>
              <a:rPr lang="en"/>
              <a:t>Contents and formatting of data different between years</a:t>
            </a:r>
            <a:endParaRPr/>
          </a:p>
          <a:p>
            <a:pPr indent="-317500" lvl="0" marL="457200" rtl="0" algn="l">
              <a:spcBef>
                <a:spcPts val="0"/>
              </a:spcBef>
              <a:spcAft>
                <a:spcPts val="0"/>
              </a:spcAft>
              <a:buSzPts val="1400"/>
              <a:buChar char="●"/>
            </a:pPr>
            <a:r>
              <a:rPr lang="en"/>
              <a:t>Bring separate datasets into centralized datasets or analysis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40205ab4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40205ab4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The New Mexico Black Leadership Council works with a subset of public schools in the International District, providing after-school programs in addition to other services.  They’re interested in a broad set of indicators for student success, such as attendance, proficiency scores, and student attitudes, and the factors that may influence those indicators.</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None/>
            </a:pPr>
            <a:r>
              <a:rPr lang="en" sz="1300">
                <a:solidFill>
                  <a:srgbClr val="595959"/>
                </a:solidFill>
                <a:latin typeface="Lato"/>
                <a:ea typeface="Lato"/>
                <a:cs typeface="Lato"/>
                <a:sym typeface="Lato"/>
              </a:rPr>
              <a:t>Our goal was to use publicly available data to explore ways that the NMBLC could best support students.</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None/>
            </a:pPr>
            <a:r>
              <a:rPr lang="en" sz="1300">
                <a:solidFill>
                  <a:srgbClr val="595959"/>
                </a:solidFill>
                <a:latin typeface="Lato"/>
                <a:ea typeface="Lato"/>
                <a:cs typeface="Lato"/>
                <a:sym typeface="Lato"/>
              </a:rPr>
              <a:t>Title I of the Every Student Succeeds Act (ESSA) is the largest federal assistance program in our nation’s schools. </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None/>
            </a:pPr>
            <a:r>
              <a:rPr lang="en" sz="1300">
                <a:solidFill>
                  <a:srgbClr val="595959"/>
                </a:solidFill>
                <a:latin typeface="Lato"/>
                <a:ea typeface="Lato"/>
                <a:cs typeface="Lato"/>
                <a:sym typeface="Lato"/>
              </a:rPr>
              <a:t>Schools must be identified at 50% (now 60% this year) or higher economically disadvantaged in order to receive Title I funds.</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None/>
            </a:pPr>
            <a:r>
              <a:rPr lang="en" sz="1300">
                <a:solidFill>
                  <a:srgbClr val="595959"/>
                </a:solidFill>
                <a:latin typeface="Lato"/>
                <a:ea typeface="Lato"/>
                <a:cs typeface="Lato"/>
                <a:sym typeface="Lato"/>
              </a:rPr>
              <a:t>Each school has a team made up of administrators, staff, and parents (Instructional Council).  This team determines program needs based on data from state and district testing.  Title I programs are required to align with the school's 90-Day Plan.</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None/>
            </a:pPr>
            <a:r>
              <a:rPr lang="en" sz="1300">
                <a:solidFill>
                  <a:srgbClr val="595959"/>
                </a:solidFill>
                <a:latin typeface="Lato"/>
                <a:ea typeface="Lato"/>
                <a:cs typeface="Lato"/>
                <a:sym typeface="Lato"/>
              </a:rPr>
              <a:t>The International is the area between San Mateo Boulevard, Lomas Boulevard, Wyoming Boulevard, and Gibson Boulevard.</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None/>
            </a:pPr>
            <a:r>
              <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None/>
            </a:pPr>
            <a:r>
              <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None/>
            </a:pPr>
            <a:r>
              <a:rPr lang="en" sz="1300">
                <a:solidFill>
                  <a:srgbClr val="595959"/>
                </a:solidFill>
                <a:latin typeface="Lato"/>
                <a:ea typeface="Lato"/>
                <a:cs typeface="Lato"/>
                <a:sym typeface="Lato"/>
              </a:rPr>
              <a:t>What is international district</a:t>
            </a:r>
            <a:endParaRPr sz="1300">
              <a:solidFill>
                <a:srgbClr val="595959"/>
              </a:solidFill>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rPr lang="en" sz="1300">
                <a:solidFill>
                  <a:srgbClr val="595959"/>
                </a:solidFill>
                <a:latin typeface="Lato"/>
                <a:ea typeface="Lato"/>
                <a:cs typeface="Lato"/>
                <a:sym typeface="Lato"/>
              </a:rPr>
              <a:t>Why is NMBLC working with these schools</a:t>
            </a:r>
            <a:endParaRPr sz="1300">
              <a:solidFill>
                <a:srgbClr val="595959"/>
              </a:solidFill>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4ae10b333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4ae10b333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4ae10b333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4ae10b333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Questions</a:t>
            </a:r>
            <a:endParaRPr/>
          </a:p>
          <a:p>
            <a:pPr indent="-317500" lvl="0" marL="457200" rtl="0" algn="l">
              <a:spcBef>
                <a:spcPts val="0"/>
              </a:spcBef>
              <a:spcAft>
                <a:spcPts val="0"/>
              </a:spcAft>
              <a:buSzPts val="1400"/>
              <a:buChar char="●"/>
            </a:pPr>
            <a:r>
              <a:rPr lang="en"/>
              <a:t>Interesting and actionable for NMBLC</a:t>
            </a:r>
            <a:endParaRPr/>
          </a:p>
          <a:p>
            <a:pPr indent="-317500" lvl="0" marL="457200" rtl="0" algn="l">
              <a:spcBef>
                <a:spcPts val="0"/>
              </a:spcBef>
              <a:spcAft>
                <a:spcPts val="0"/>
              </a:spcAft>
              <a:buSzPts val="1400"/>
              <a:buChar char="●"/>
            </a:pPr>
            <a:r>
              <a:rPr lang="en"/>
              <a:t>Data is available</a:t>
            </a:r>
            <a:endParaRPr/>
          </a:p>
          <a:p>
            <a:pPr indent="-317500" lvl="0" marL="457200" rtl="0" algn="l">
              <a:spcBef>
                <a:spcPts val="0"/>
              </a:spcBef>
              <a:spcAft>
                <a:spcPts val="0"/>
              </a:spcAft>
              <a:buSzPts val="1400"/>
              <a:buChar char="●"/>
            </a:pPr>
            <a:r>
              <a:rPr lang="en"/>
              <a:t>Fits within available project time</a:t>
            </a:r>
            <a:endParaRPr/>
          </a:p>
          <a:p>
            <a:pPr indent="0" lvl="0" marL="0" rtl="0" algn="l">
              <a:spcBef>
                <a:spcPts val="0"/>
              </a:spcBef>
              <a:spcAft>
                <a:spcPts val="0"/>
              </a:spcAft>
              <a:buNone/>
            </a:pPr>
            <a:r>
              <a:rPr lang="en"/>
              <a:t>Consult with Subject Matter Experts</a:t>
            </a:r>
            <a:endParaRPr/>
          </a:p>
          <a:p>
            <a:pPr indent="-317500" lvl="0" marL="457200" rtl="0" algn="l">
              <a:spcBef>
                <a:spcPts val="0"/>
              </a:spcBef>
              <a:spcAft>
                <a:spcPts val="0"/>
              </a:spcAft>
              <a:buSzPts val="1400"/>
              <a:buChar char="●"/>
            </a:pPr>
            <a:r>
              <a:rPr lang="en"/>
              <a:t>NMBLC</a:t>
            </a:r>
            <a:endParaRPr/>
          </a:p>
          <a:p>
            <a:pPr indent="-317500" lvl="0" marL="457200" rtl="0" algn="l">
              <a:spcBef>
                <a:spcPts val="0"/>
              </a:spcBef>
              <a:spcAft>
                <a:spcPts val="0"/>
              </a:spcAft>
              <a:buSzPts val="1400"/>
              <a:buChar char="●"/>
            </a:pPr>
            <a:r>
              <a:rPr lang="en"/>
              <a:t>NMPED Research, Evaluation and Accountability</a:t>
            </a:r>
            <a:endParaRPr/>
          </a:p>
          <a:p>
            <a:pPr indent="-317500" lvl="0" marL="457200" rtl="0" algn="l">
              <a:spcBef>
                <a:spcPts val="0"/>
              </a:spcBef>
              <a:spcAft>
                <a:spcPts val="0"/>
              </a:spcAft>
              <a:buSzPts val="1400"/>
              <a:buChar char="●"/>
            </a:pPr>
            <a:r>
              <a:rPr lang="en"/>
              <a:t>APS Strategic Analysis &amp; Program Research</a:t>
            </a:r>
            <a:endParaRPr/>
          </a:p>
          <a:p>
            <a:pPr indent="0" lvl="0" marL="0" rtl="0" algn="l">
              <a:spcBef>
                <a:spcPts val="0"/>
              </a:spcBef>
              <a:spcAft>
                <a:spcPts val="0"/>
              </a:spcAft>
              <a:buNone/>
            </a:pPr>
            <a:r>
              <a:rPr lang="en"/>
              <a:t>Retrieve data</a:t>
            </a:r>
            <a:endParaRPr/>
          </a:p>
          <a:p>
            <a:pPr indent="-317500" lvl="0" marL="457200" rtl="0" algn="l">
              <a:spcBef>
                <a:spcPts val="0"/>
              </a:spcBef>
              <a:spcAft>
                <a:spcPts val="0"/>
              </a:spcAft>
              <a:buSzPts val="1400"/>
              <a:buChar char="●"/>
            </a:pPr>
            <a:r>
              <a:rPr lang="en"/>
              <a:t>Direct requests to agencies for files</a:t>
            </a:r>
            <a:endParaRPr/>
          </a:p>
          <a:p>
            <a:pPr indent="-317500" lvl="0" marL="457200" rtl="0" algn="l">
              <a:spcBef>
                <a:spcPts val="0"/>
              </a:spcBef>
              <a:spcAft>
                <a:spcPts val="0"/>
              </a:spcAft>
              <a:buSzPts val="1400"/>
              <a:buChar char="●"/>
            </a:pPr>
            <a:r>
              <a:rPr lang="en"/>
              <a:t>Download from agency portals</a:t>
            </a:r>
            <a:endParaRPr/>
          </a:p>
          <a:p>
            <a:pPr indent="-317500" lvl="1" marL="914400" rtl="0" algn="l">
              <a:spcBef>
                <a:spcPts val="0"/>
              </a:spcBef>
              <a:spcAft>
                <a:spcPts val="0"/>
              </a:spcAft>
              <a:buSzPts val="1400"/>
              <a:buChar char="○"/>
            </a:pPr>
            <a:r>
              <a:rPr lang="en"/>
              <a:t>Manually</a:t>
            </a:r>
            <a:endParaRPr/>
          </a:p>
          <a:p>
            <a:pPr indent="-317500" lvl="1" marL="914400" rtl="0" algn="l">
              <a:spcBef>
                <a:spcPts val="0"/>
              </a:spcBef>
              <a:spcAft>
                <a:spcPts val="0"/>
              </a:spcAft>
              <a:buSzPts val="1400"/>
              <a:buChar char="○"/>
            </a:pPr>
            <a:r>
              <a:rPr lang="en"/>
              <a:t>Web scraping</a:t>
            </a:r>
            <a:endParaRPr/>
          </a:p>
          <a:p>
            <a:pPr indent="-317500" lvl="1" marL="914400" rtl="0" algn="l">
              <a:spcBef>
                <a:spcPts val="0"/>
              </a:spcBef>
              <a:spcAft>
                <a:spcPts val="0"/>
              </a:spcAft>
              <a:buSzPts val="1400"/>
              <a:buChar char="○"/>
            </a:pPr>
            <a:r>
              <a:rPr lang="en"/>
              <a:t>PDF Parsing</a:t>
            </a:r>
            <a:endParaRPr/>
          </a:p>
          <a:p>
            <a:pPr indent="0" lvl="0" marL="0" rtl="0" algn="l">
              <a:spcBef>
                <a:spcPts val="0"/>
              </a:spcBef>
              <a:spcAft>
                <a:spcPts val="0"/>
              </a:spcAft>
              <a:buNone/>
            </a:pPr>
            <a:r>
              <a:rPr lang="en"/>
              <a:t>Organize and clean data</a:t>
            </a:r>
            <a:endParaRPr/>
          </a:p>
          <a:p>
            <a:pPr indent="-317500" lvl="0" marL="457200" rtl="0" algn="l">
              <a:spcBef>
                <a:spcPts val="0"/>
              </a:spcBef>
              <a:spcAft>
                <a:spcPts val="0"/>
              </a:spcAft>
              <a:buSzPts val="1400"/>
              <a:buChar char="●"/>
            </a:pPr>
            <a:r>
              <a:rPr lang="en"/>
              <a:t>Nulls, multiple data types in single columns, non-numeric data</a:t>
            </a:r>
            <a:endParaRPr/>
          </a:p>
          <a:p>
            <a:pPr indent="-317500" lvl="0" marL="457200" rtl="0" algn="l">
              <a:spcBef>
                <a:spcPts val="0"/>
              </a:spcBef>
              <a:spcAft>
                <a:spcPts val="0"/>
              </a:spcAft>
              <a:buSzPts val="1400"/>
              <a:buChar char="●"/>
            </a:pPr>
            <a:r>
              <a:rPr lang="en"/>
              <a:t>Contents and formatting of data different between years</a:t>
            </a:r>
            <a:endParaRPr/>
          </a:p>
          <a:p>
            <a:pPr indent="-317500" lvl="0" marL="457200" rtl="0" algn="l">
              <a:spcBef>
                <a:spcPts val="0"/>
              </a:spcBef>
              <a:spcAft>
                <a:spcPts val="0"/>
              </a:spcAft>
              <a:buSzPts val="1400"/>
              <a:buChar char="●"/>
            </a:pPr>
            <a:r>
              <a:rPr lang="en"/>
              <a:t>Bring separate datasets into centralized datasets or analysis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40205ab4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40205ab4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Data sourced from:</a:t>
            </a:r>
            <a:endParaRPr sz="1300">
              <a:solidFill>
                <a:srgbClr val="595959"/>
              </a:solidFill>
              <a:latin typeface="Lato"/>
              <a:ea typeface="Lato"/>
              <a:cs typeface="Lato"/>
              <a:sym typeface="Lato"/>
            </a:endParaRPr>
          </a:p>
          <a:p>
            <a:pPr indent="-311150" lvl="0" marL="457200" rtl="0" algn="l">
              <a:lnSpc>
                <a:spcPct val="115000"/>
              </a:lnSpc>
              <a:spcBef>
                <a:spcPts val="1200"/>
              </a:spcBef>
              <a:spcAft>
                <a:spcPts val="0"/>
              </a:spcAft>
              <a:buClr>
                <a:srgbClr val="595959"/>
              </a:buClr>
              <a:buSzPts val="1300"/>
              <a:buFont typeface="Lato"/>
              <a:buChar char="●"/>
            </a:pPr>
            <a:r>
              <a:rPr lang="en" sz="1300">
                <a:solidFill>
                  <a:srgbClr val="595959"/>
                </a:solidFill>
                <a:latin typeface="Lato"/>
                <a:ea typeface="Lato"/>
                <a:cs typeface="Lato"/>
                <a:sym typeface="Lato"/>
              </a:rPr>
              <a:t>New Mexico Public Education Department</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Albuquerque Public Schools</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US Census Bureau</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Data Formats:</a:t>
            </a:r>
            <a:endParaRPr sz="1300">
              <a:solidFill>
                <a:srgbClr val="595959"/>
              </a:solidFill>
              <a:latin typeface="Lato"/>
              <a:ea typeface="Lato"/>
              <a:cs typeface="Lato"/>
              <a:sym typeface="Lato"/>
            </a:endParaRPr>
          </a:p>
          <a:p>
            <a:pPr indent="-311150" lvl="0" marL="457200" rtl="0" algn="l">
              <a:lnSpc>
                <a:spcPct val="115000"/>
              </a:lnSpc>
              <a:spcBef>
                <a:spcPts val="1200"/>
              </a:spcBef>
              <a:spcAft>
                <a:spcPts val="0"/>
              </a:spcAft>
              <a:buClr>
                <a:srgbClr val="595959"/>
              </a:buClr>
              <a:buSzPts val="1300"/>
              <a:buFont typeface="Lato"/>
              <a:buChar char="●"/>
            </a:pPr>
            <a:r>
              <a:rPr lang="en" sz="1300">
                <a:solidFill>
                  <a:srgbClr val="595959"/>
                </a:solidFill>
                <a:latin typeface="Lato"/>
                <a:ea typeface="Lato"/>
                <a:cs typeface="Lato"/>
                <a:sym typeface="Lato"/>
              </a:rPr>
              <a:t>Excel reports sent from agencies by request</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CSV, Excel and PDF files downloaded from agency websites</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Databases accessed via API</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End Product:</a:t>
            </a:r>
            <a:endParaRPr sz="1300">
              <a:solidFill>
                <a:srgbClr val="595959"/>
              </a:solidFill>
              <a:latin typeface="Lato"/>
              <a:ea typeface="Lato"/>
              <a:cs typeface="Lato"/>
              <a:sym typeface="Lato"/>
            </a:endParaRPr>
          </a:p>
          <a:p>
            <a:pPr indent="-311150" lvl="0" marL="457200" rtl="0" algn="l">
              <a:lnSpc>
                <a:spcPct val="115000"/>
              </a:lnSpc>
              <a:spcBef>
                <a:spcPts val="1200"/>
              </a:spcBef>
              <a:spcAft>
                <a:spcPts val="0"/>
              </a:spcAft>
              <a:buClr>
                <a:srgbClr val="595959"/>
              </a:buClr>
              <a:buSzPts val="1300"/>
              <a:buFont typeface="Lato"/>
              <a:buChar char="●"/>
            </a:pPr>
            <a:r>
              <a:rPr lang="en" sz="1300">
                <a:solidFill>
                  <a:srgbClr val="595959"/>
                </a:solidFill>
                <a:latin typeface="Lato"/>
                <a:ea typeface="Lato"/>
                <a:cs typeface="Lato"/>
                <a:sym typeface="Lato"/>
              </a:rPr>
              <a:t>Data Visualizations</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Interactive Geographical Data Tool</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Early Stage of a Predictive Model </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None/>
            </a:pPr>
            <a:r>
              <a:rPr lang="en" sz="1300">
                <a:solidFill>
                  <a:srgbClr val="595959"/>
                </a:solidFill>
                <a:latin typeface="Lato"/>
                <a:ea typeface="Lato"/>
                <a:cs typeface="Lato"/>
                <a:sym typeface="Lato"/>
              </a:rPr>
              <a:t>Title I of the Every Student Succeeds Act (ESSA) is the largest federal assistance program in our nation’s schools. </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None/>
            </a:pPr>
            <a:r>
              <a:rPr lang="en" sz="1300">
                <a:solidFill>
                  <a:srgbClr val="595959"/>
                </a:solidFill>
                <a:latin typeface="Lato"/>
                <a:ea typeface="Lato"/>
                <a:cs typeface="Lato"/>
                <a:sym typeface="Lato"/>
              </a:rPr>
              <a:t>Schools must be identified at 50% or higher economically disadvantaged in order to receive Title I funds.</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None/>
            </a:pPr>
            <a:r>
              <a:rPr lang="en" sz="1300">
                <a:solidFill>
                  <a:srgbClr val="595959"/>
                </a:solidFill>
                <a:latin typeface="Lato"/>
                <a:ea typeface="Lato"/>
                <a:cs typeface="Lato"/>
                <a:sym typeface="Lato"/>
              </a:rPr>
              <a:t>Each school has a team made up of administrators, staff, and parents (Instructional Council).  This team determines program needs based on data from state and district testing.  Title I programs are required to align with the school's 90-Day Plan.</a:t>
            </a:r>
            <a:endParaRPr sz="1300">
              <a:solidFill>
                <a:srgbClr val="595959"/>
              </a:solidFill>
              <a:latin typeface="Lato"/>
              <a:ea typeface="Lato"/>
              <a:cs typeface="Lato"/>
              <a:sym typeface="Lato"/>
            </a:endParaRPr>
          </a:p>
          <a:p>
            <a:pPr indent="0" lvl="0" marL="0" rtl="0" algn="l">
              <a:lnSpc>
                <a:spcPct val="115000"/>
              </a:lnSpc>
              <a:spcBef>
                <a:spcPts val="1200"/>
              </a:spcBef>
              <a:spcAft>
                <a:spcPts val="1200"/>
              </a:spcAft>
              <a:buNone/>
            </a:pPr>
            <a:r>
              <a:rPr lang="en" sz="1300">
                <a:solidFill>
                  <a:srgbClr val="595959"/>
                </a:solidFill>
                <a:latin typeface="Lato"/>
                <a:ea typeface="Lato"/>
                <a:cs typeface="Lato"/>
                <a:sym typeface="Lato"/>
              </a:rPr>
              <a:t>The International is the area between San Mateo Boulevard, Lomas Boulevard, Wyoming Boulevard, and Gibson Boulevard.</a:t>
            </a:r>
            <a:endParaRPr sz="1300">
              <a:solidFill>
                <a:srgbClr val="595959"/>
              </a:solidFill>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40205ab43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40205ab43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595959"/>
                </a:solidFill>
                <a:latin typeface="Lato"/>
                <a:ea typeface="Lato"/>
                <a:cs typeface="Lato"/>
                <a:sym typeface="Lato"/>
              </a:rPr>
              <a:t>Data of  performance metrics like attendance, proficiencies and graduation rates (if a high school) is collected by subgroups designations (like sex assigned at birth, race and ethnicity,  and student idenifiers like SwD /EL/DirectCert)  os collected at school then  district levels, then is reported to and collected by NMPED into a database STARS/NOVA and analyzed in a few ways, including creating NM Vistas profiles. </a:t>
            </a:r>
            <a:r>
              <a:rPr lang="en">
                <a:latin typeface="Lato"/>
                <a:ea typeface="Lato"/>
                <a:cs typeface="Lato"/>
                <a:sym typeface="Lato"/>
              </a:rPr>
              <a:t>NMVistas </a:t>
            </a:r>
            <a:r>
              <a:rPr lang="en">
                <a:solidFill>
                  <a:srgbClr val="595959"/>
                </a:solidFill>
                <a:latin typeface="Lato"/>
                <a:ea typeface="Lato"/>
                <a:cs typeface="Lato"/>
                <a:sym typeface="Lato"/>
              </a:rPr>
              <a:t>is a public tool of snapshots of aggregated information by school in comparison to district or state. Great tool for in depth profiles of individual school sites,  but has only existed for 2 years and doesn’t show trends over time.</a:t>
            </a:r>
            <a:endParaRPr>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a:solidFill>
                  <a:srgbClr val="595959"/>
                </a:solidFill>
                <a:latin typeface="Lato"/>
                <a:ea typeface="Lato"/>
                <a:cs typeface="Lato"/>
                <a:sym typeface="Lato"/>
              </a:rPr>
              <a:t>Another note about Ed data pertains to the  </a:t>
            </a:r>
            <a:r>
              <a:rPr b="1" lang="en">
                <a:solidFill>
                  <a:srgbClr val="595959"/>
                </a:solidFill>
                <a:latin typeface="Lato"/>
                <a:ea typeface="Lato"/>
                <a:cs typeface="Lato"/>
                <a:sym typeface="Lato"/>
              </a:rPr>
              <a:t>Family Educational Rights and Privacy Act (FERPA) , </a:t>
            </a:r>
            <a:r>
              <a:rPr lang="en">
                <a:solidFill>
                  <a:srgbClr val="595959"/>
                </a:solidFill>
                <a:latin typeface="Lato"/>
                <a:ea typeface="Lato"/>
                <a:cs typeface="Lato"/>
                <a:sym typeface="Lato"/>
              </a:rPr>
              <a:t>an act that protects the privacy of minors. This leads to many populations that are very small or very large by percentage often get masked, so you can see that the data exists for that group but you can’t see what it is. </a:t>
            </a:r>
            <a:endParaRPr>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a:solidFill>
                  <a:srgbClr val="595959"/>
                </a:solidFill>
                <a:latin typeface="Lato"/>
                <a:ea typeface="Lato"/>
                <a:cs typeface="Lato"/>
                <a:sym typeface="Lato"/>
              </a:rPr>
              <a:t>The last note is that the way this data is evolving. Some classifications that were collected before now aren’t, like migrant status to account for student safety. Some things that weren’t recorded, now are, like if a student is multiracial or in the foster system. Some categories are measured consistently but change their meaning like how FRL status may vary now that NM has had free lunch for all students since summer of 2023. </a:t>
            </a:r>
            <a:endParaRPr>
              <a:solidFill>
                <a:srgbClr val="595959"/>
              </a:solidFill>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t/>
            </a:r>
            <a:endParaRPr>
              <a:solidFill>
                <a:srgbClr val="595959"/>
              </a:solidFill>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06b7009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406b7009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Our team obtained student performance data from the NM PED, </a:t>
            </a:r>
            <a:r>
              <a:rPr lang="en" sz="1300">
                <a:solidFill>
                  <a:srgbClr val="595959"/>
                </a:solidFill>
                <a:latin typeface="Lato"/>
                <a:ea typeface="Lato"/>
                <a:cs typeface="Lato"/>
                <a:sym typeface="Lato"/>
              </a:rPr>
              <a:t>courtesy</a:t>
            </a:r>
            <a:r>
              <a:rPr lang="en" sz="1300">
                <a:solidFill>
                  <a:srgbClr val="595959"/>
                </a:solidFill>
                <a:latin typeface="Lato"/>
                <a:ea typeface="Lato"/>
                <a:cs typeface="Lato"/>
                <a:sym typeface="Lato"/>
              </a:rPr>
              <a:t> of the Research, Evaluation and Accountability office and thus were able to look at some trends over the past 5 years for attendance rates. The rate itself represents the percent of students who are present over 90% of all class time. Students who miss 10% of class time are classified as </a:t>
            </a:r>
            <a:r>
              <a:rPr lang="en" sz="1300">
                <a:solidFill>
                  <a:srgbClr val="595959"/>
                </a:solidFill>
                <a:latin typeface="Lato"/>
                <a:ea typeface="Lato"/>
                <a:cs typeface="Lato"/>
                <a:sym typeface="Lato"/>
              </a:rPr>
              <a:t>chronically</a:t>
            </a:r>
            <a:r>
              <a:rPr lang="en" sz="1300">
                <a:solidFill>
                  <a:srgbClr val="595959"/>
                </a:solidFill>
                <a:latin typeface="Lato"/>
                <a:ea typeface="Lato"/>
                <a:cs typeface="Lato"/>
                <a:sym typeface="Lato"/>
              </a:rPr>
              <a:t> absent. </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The pattern that jumped out to me was this dive and recovery pattern state-wide and with elementary schools, but not so much with the middle and high schools. Last year, something changed.</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For a third party or school administrator, we could look at these bar charts and identify schools and subpopulations of schools that need the most support in attending, in comparison to the other schools in their cluster. This might also point to where in the flow of a student’s </a:t>
            </a:r>
            <a:r>
              <a:rPr lang="en" sz="1300">
                <a:solidFill>
                  <a:srgbClr val="595959"/>
                </a:solidFill>
                <a:latin typeface="Lato"/>
                <a:ea typeface="Lato"/>
                <a:cs typeface="Lato"/>
                <a:sym typeface="Lato"/>
              </a:rPr>
              <a:t>academic</a:t>
            </a:r>
            <a:r>
              <a:rPr lang="en" sz="1300">
                <a:solidFill>
                  <a:srgbClr val="595959"/>
                </a:solidFill>
                <a:latin typeface="Lato"/>
                <a:ea typeface="Lato"/>
                <a:cs typeface="Lato"/>
                <a:sym typeface="Lato"/>
              </a:rPr>
              <a:t> career they might be most at risk of becoming </a:t>
            </a:r>
            <a:r>
              <a:rPr lang="en" sz="1300">
                <a:solidFill>
                  <a:srgbClr val="595959"/>
                </a:solidFill>
                <a:latin typeface="Lato"/>
                <a:ea typeface="Lato"/>
                <a:cs typeface="Lato"/>
                <a:sym typeface="Lato"/>
              </a:rPr>
              <a:t>chronically</a:t>
            </a:r>
            <a:r>
              <a:rPr lang="en" sz="1300">
                <a:solidFill>
                  <a:srgbClr val="595959"/>
                </a:solidFill>
                <a:latin typeface="Lato"/>
                <a:ea typeface="Lato"/>
                <a:cs typeface="Lato"/>
                <a:sym typeface="Lato"/>
              </a:rPr>
              <a:t> absent and where programs, like those created by the Black Leadership Council, might be able to direct their resources </a:t>
            </a:r>
            <a:r>
              <a:rPr lang="en" sz="1300">
                <a:solidFill>
                  <a:srgbClr val="595959"/>
                </a:solidFill>
                <a:latin typeface="Lato"/>
                <a:ea typeface="Lato"/>
                <a:cs typeface="Lato"/>
                <a:sym typeface="Lato"/>
              </a:rPr>
              <a:t>and</a:t>
            </a:r>
            <a:r>
              <a:rPr lang="en" sz="1300">
                <a:solidFill>
                  <a:srgbClr val="595959"/>
                </a:solidFill>
                <a:latin typeface="Lato"/>
                <a:ea typeface="Lato"/>
                <a:cs typeface="Lato"/>
                <a:sym typeface="Lato"/>
              </a:rPr>
              <a:t> expertise. </a:t>
            </a:r>
            <a:endParaRPr sz="1300">
              <a:solidFill>
                <a:srgbClr val="595959"/>
              </a:solidFill>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rPr lang="en" sz="1300">
                <a:solidFill>
                  <a:srgbClr val="595959"/>
                </a:solidFill>
                <a:latin typeface="Lato"/>
                <a:ea typeface="Lato"/>
                <a:cs typeface="Lato"/>
                <a:sym typeface="Lato"/>
              </a:rPr>
              <a:t>So clearly, there is a dive </a:t>
            </a:r>
            <a:r>
              <a:rPr lang="en" sz="1300">
                <a:solidFill>
                  <a:srgbClr val="595959"/>
                </a:solidFill>
                <a:latin typeface="Lato"/>
                <a:ea typeface="Lato"/>
                <a:cs typeface="Lato"/>
                <a:sym typeface="Lato"/>
              </a:rPr>
              <a:t>happening</a:t>
            </a:r>
            <a:r>
              <a:rPr lang="en" sz="1300">
                <a:solidFill>
                  <a:srgbClr val="595959"/>
                </a:solidFill>
                <a:latin typeface="Lato"/>
                <a:ea typeface="Lato"/>
                <a:cs typeface="Lato"/>
                <a:sym typeface="Lato"/>
              </a:rPr>
              <a:t> at the middle and high school levels of this cluster. It mildly mimics what is happening at the district level, but its </a:t>
            </a:r>
            <a:r>
              <a:rPr lang="en" sz="1300">
                <a:solidFill>
                  <a:srgbClr val="595959"/>
                </a:solidFill>
                <a:latin typeface="Lato"/>
                <a:ea typeface="Lato"/>
                <a:cs typeface="Lato"/>
                <a:sym typeface="Lato"/>
              </a:rPr>
              <a:t>exaggerated</a:t>
            </a:r>
            <a:r>
              <a:rPr lang="en" sz="1300">
                <a:solidFill>
                  <a:srgbClr val="595959"/>
                </a:solidFill>
                <a:latin typeface="Lato"/>
                <a:ea typeface="Lato"/>
                <a:cs typeface="Lato"/>
                <a:sym typeface="Lato"/>
              </a:rPr>
              <a:t>, so the question is: Is this unique to this cluster or is this a pattern across the district?</a:t>
            </a:r>
            <a:endParaRPr sz="1300">
              <a:solidFill>
                <a:srgbClr val="595959"/>
              </a:solidFill>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406b70099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406b70099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graphed all the average attendance of each school in APS by level. Here you can see the dip and recovery in elementary schools and same patterns for middle and high schools across APS. </a:t>
            </a:r>
            <a:endParaRPr/>
          </a:p>
          <a:p>
            <a:pPr indent="0" lvl="0" marL="0" rtl="0" algn="l">
              <a:spcBef>
                <a:spcPts val="0"/>
              </a:spcBef>
              <a:spcAft>
                <a:spcPts val="0"/>
              </a:spcAft>
              <a:buNone/>
            </a:pPr>
            <a:r>
              <a:rPr lang="en"/>
              <a:t>But is this behavior happening statewide? There are many school districts in NM, some of which have less that 100 students for all </a:t>
            </a:r>
            <a:r>
              <a:rPr lang="en"/>
              <a:t>school levels, so I chose to just compare to other school districts that had 10,000 or more students. The biggest school districts in NM are APS with </a:t>
            </a:r>
            <a:r>
              <a:rPr lang="en">
                <a:solidFill>
                  <a:schemeClr val="dk1"/>
                </a:solidFill>
              </a:rPr>
              <a:t>~</a:t>
            </a:r>
            <a:r>
              <a:rPr lang="en"/>
              <a:t>70k followed by Las Cruces with </a:t>
            </a:r>
            <a:r>
              <a:rPr lang="en">
                <a:solidFill>
                  <a:schemeClr val="dk1"/>
                </a:solidFill>
              </a:rPr>
              <a:t>~</a:t>
            </a:r>
            <a:r>
              <a:rPr lang="en"/>
              <a:t>24k and rio rancho with </a:t>
            </a:r>
            <a:r>
              <a:rPr lang="en">
                <a:solidFill>
                  <a:schemeClr val="dk1"/>
                </a:solidFill>
              </a:rPr>
              <a:t>~17k.</a:t>
            </a:r>
            <a:endParaRPr/>
          </a:p>
          <a:p>
            <a:pPr indent="0" lvl="0" marL="0" rtl="0" algn="l">
              <a:spcBef>
                <a:spcPts val="0"/>
              </a:spcBef>
              <a:spcAft>
                <a:spcPts val="0"/>
              </a:spcAft>
              <a:buNone/>
            </a:pPr>
            <a:r>
              <a:rPr lang="en"/>
              <a:t>Elementary schools state wide seem to follow this trend but middle and high schools are harder to visualize a pattern but many, other than APS and Las Cruces, seem to be on a recovery path. Interesting thing to note and opens but many more questions.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40205ab43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40205ab43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Suggestions:</a:t>
            </a:r>
            <a:endParaRPr/>
          </a:p>
          <a:p>
            <a:pPr indent="0" lvl="0" marL="0" rtl="0" algn="l">
              <a:spcBef>
                <a:spcPts val="0"/>
              </a:spcBef>
              <a:spcAft>
                <a:spcPts val="0"/>
              </a:spcAft>
              <a:buNone/>
            </a:pPr>
            <a:r>
              <a:rPr lang="en"/>
              <a:t>Sources become logos with links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Purpose </a:t>
            </a:r>
            <a:r>
              <a:rPr lang="en" sz="1200">
                <a:solidFill>
                  <a:srgbClr val="595959"/>
                </a:solidFill>
                <a:latin typeface="Lato"/>
                <a:ea typeface="Lato"/>
                <a:cs typeface="Lato"/>
                <a:sym typeface="Lato"/>
              </a:rPr>
              <a:t> </a:t>
            </a:r>
            <a:r>
              <a:rPr lang="en" sz="1200">
                <a:solidFill>
                  <a:schemeClr val="dk1"/>
                </a:solidFill>
              </a:rPr>
              <a:t>Connecting Education &amp; Accessibility, Highlighting Public Safety, Contextualizing Economic Conditions</a:t>
            </a:r>
            <a:endParaRPr/>
          </a:p>
          <a:p>
            <a:pPr indent="0" lvl="0" marL="0" rtl="0" algn="l">
              <a:spcBef>
                <a:spcPts val="0"/>
              </a:spcBef>
              <a:spcAft>
                <a:spcPts val="0"/>
              </a:spcAft>
              <a:buNone/>
            </a:pPr>
            <a:r>
              <a:rPr lang="en"/>
              <a:t>Then sources</a:t>
            </a:r>
            <a:endParaRPr/>
          </a:p>
          <a:p>
            <a:pPr indent="0" lvl="0" marL="0" rtl="0" algn="l">
              <a:spcBef>
                <a:spcPts val="0"/>
              </a:spcBef>
              <a:spcAft>
                <a:spcPts val="0"/>
              </a:spcAft>
              <a:buNone/>
            </a:pPr>
            <a:r>
              <a:rPr lang="en"/>
              <a:t>Then explain features with map open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Maybe explain this with the map open:  </a:t>
            </a:r>
            <a:endParaRPr/>
          </a:p>
          <a:p>
            <a:pPr indent="0" lvl="0" marL="0" rtl="0" algn="l">
              <a:spcBef>
                <a:spcPts val="0"/>
              </a:spcBef>
              <a:spcAft>
                <a:spcPts val="0"/>
              </a:spcAft>
              <a:buNone/>
            </a:pPr>
            <a:r>
              <a:rPr lang="en"/>
              <a:t>-</a:t>
            </a:r>
            <a:r>
              <a:rPr lang="en"/>
              <a:t>Census tract: small, relatively permanent statistical subdivisions of a county; between1,200 and 8,000 people</a:t>
            </a:r>
            <a:endParaRPr/>
          </a:p>
          <a:p>
            <a:pPr indent="0" lvl="0" marL="0" rtl="0" algn="l">
              <a:spcBef>
                <a:spcPts val="0"/>
              </a:spcBef>
              <a:spcAft>
                <a:spcPts val="0"/>
              </a:spcAft>
              <a:buNone/>
            </a:pPr>
            <a:r>
              <a:rPr lang="en"/>
              <a:t>-</a:t>
            </a:r>
            <a:r>
              <a:rPr lang="en"/>
              <a:t>Food desert: Residents may have few, if any, supermarkets or grocery stores nearby; also often characterized by low income communities where even if the is one prices are prohibitive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Features</a:t>
            </a:r>
            <a:r>
              <a:rPr lang="en" sz="1200">
                <a:solidFill>
                  <a:schemeClr val="dk1"/>
                </a:solidFill>
                <a:latin typeface="Lato"/>
                <a:ea typeface="Lato"/>
                <a:cs typeface="Lato"/>
                <a:sym typeface="Lato"/>
              </a:rPr>
              <a:t>: Combines color-coded school clusters with nearest grocery store details, blue-tagged grocery store locations, red-dotted police incident markers, median household income census tracts, and a heat map highlighting density clusters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1400">
                <a:solidFill>
                  <a:schemeClr val="dk1"/>
                </a:solidFill>
                <a:latin typeface="Lato"/>
                <a:ea typeface="Lato"/>
                <a:cs typeface="Lato"/>
                <a:sym typeface="Lato"/>
              </a:rPr>
              <a:t>Terms</a:t>
            </a:r>
            <a:r>
              <a:rPr lang="en" sz="1400">
                <a:solidFill>
                  <a:schemeClr val="dk1"/>
                </a:solidFill>
                <a:latin typeface="Lato"/>
                <a:ea typeface="Lato"/>
                <a:cs typeface="Lato"/>
                <a:sym typeface="Lato"/>
              </a:rPr>
              <a:t> </a:t>
            </a:r>
            <a:endParaRPr sz="14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b="1" lang="en" sz="1400">
                <a:solidFill>
                  <a:schemeClr val="dk1"/>
                </a:solidFill>
                <a:latin typeface="Lato"/>
                <a:ea typeface="Lato"/>
                <a:cs typeface="Lato"/>
                <a:sym typeface="Lato"/>
              </a:rPr>
              <a:t>Census tract:</a:t>
            </a:r>
            <a:r>
              <a:rPr lang="en" sz="1400">
                <a:solidFill>
                  <a:schemeClr val="dk1"/>
                </a:solidFill>
                <a:latin typeface="Lato"/>
                <a:ea typeface="Lato"/>
                <a:cs typeface="Lato"/>
                <a:sym typeface="Lato"/>
              </a:rPr>
              <a:t> </a:t>
            </a:r>
            <a:r>
              <a:rPr lang="en" sz="1400">
                <a:solidFill>
                  <a:srgbClr val="333333"/>
                </a:solidFill>
                <a:highlight>
                  <a:srgbClr val="FFFFFF"/>
                </a:highlight>
                <a:latin typeface="Roboto"/>
                <a:ea typeface="Roboto"/>
                <a:cs typeface="Roboto"/>
                <a:sym typeface="Roboto"/>
              </a:rPr>
              <a:t>statistical subdivisions of a county; between1,200 and 8,000 people</a:t>
            </a:r>
            <a:endParaRPr sz="1400">
              <a:solidFill>
                <a:srgbClr val="333333"/>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t/>
            </a:r>
            <a:endParaRPr sz="1400">
              <a:solidFill>
                <a:srgbClr val="333333"/>
              </a:solidFill>
              <a:highlight>
                <a:srgbClr val="FFFFFF"/>
              </a:highlight>
              <a:latin typeface="Roboto"/>
              <a:ea typeface="Roboto"/>
              <a:cs typeface="Roboto"/>
              <a:sym typeface="Roboto"/>
            </a:endParaRPr>
          </a:p>
          <a:p>
            <a:pPr indent="-317500" lvl="0" marL="457200" rtl="0" algn="l">
              <a:spcBef>
                <a:spcPts val="0"/>
              </a:spcBef>
              <a:spcAft>
                <a:spcPts val="0"/>
              </a:spcAft>
              <a:buClr>
                <a:srgbClr val="333333"/>
              </a:buClr>
              <a:buSzPts val="1400"/>
              <a:buFont typeface="Roboto"/>
              <a:buChar char="-"/>
            </a:pPr>
            <a:r>
              <a:rPr b="1" lang="en" sz="1400">
                <a:solidFill>
                  <a:schemeClr val="dk1"/>
                </a:solidFill>
                <a:latin typeface="Lato"/>
                <a:ea typeface="Lato"/>
                <a:cs typeface="Lato"/>
                <a:sym typeface="Lato"/>
              </a:rPr>
              <a:t>Food desert:</a:t>
            </a:r>
            <a:r>
              <a:rPr lang="en" sz="1400">
                <a:solidFill>
                  <a:schemeClr val="dk1"/>
                </a:solidFill>
                <a:latin typeface="Lato"/>
                <a:ea typeface="Lato"/>
                <a:cs typeface="Lato"/>
                <a:sym typeface="Lato"/>
              </a:rPr>
              <a:t> Residents may have few, if any, supermarkets or grocery stores nearby; also often characterized by low income communities where even if the is one prices are prohibitive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4ae10b333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4ae10b333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Suggestions:</a:t>
            </a:r>
            <a:endParaRPr/>
          </a:p>
          <a:p>
            <a:pPr indent="0" lvl="0" marL="0" rtl="0" algn="l">
              <a:spcBef>
                <a:spcPts val="0"/>
              </a:spcBef>
              <a:spcAft>
                <a:spcPts val="0"/>
              </a:spcAft>
              <a:buNone/>
            </a:pPr>
            <a:r>
              <a:rPr lang="en"/>
              <a:t>Sources become logos with links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Purpose </a:t>
            </a:r>
            <a:r>
              <a:rPr lang="en" sz="1200">
                <a:solidFill>
                  <a:srgbClr val="595959"/>
                </a:solidFill>
                <a:latin typeface="Lato"/>
                <a:ea typeface="Lato"/>
                <a:cs typeface="Lato"/>
                <a:sym typeface="Lato"/>
              </a:rPr>
              <a:t> </a:t>
            </a:r>
            <a:r>
              <a:rPr lang="en" sz="1200">
                <a:solidFill>
                  <a:schemeClr val="dk1"/>
                </a:solidFill>
              </a:rPr>
              <a:t>Connecting Education &amp; Accessibility, Highlighting Public Safety, Contextualizing Economic Conditions</a:t>
            </a:r>
            <a:endParaRPr/>
          </a:p>
          <a:p>
            <a:pPr indent="0" lvl="0" marL="0" rtl="0" algn="l">
              <a:spcBef>
                <a:spcPts val="0"/>
              </a:spcBef>
              <a:spcAft>
                <a:spcPts val="0"/>
              </a:spcAft>
              <a:buNone/>
            </a:pPr>
            <a:r>
              <a:rPr lang="en"/>
              <a:t>Then sources</a:t>
            </a:r>
            <a:endParaRPr/>
          </a:p>
          <a:p>
            <a:pPr indent="0" lvl="0" marL="0" rtl="0" algn="l">
              <a:spcBef>
                <a:spcPts val="0"/>
              </a:spcBef>
              <a:spcAft>
                <a:spcPts val="0"/>
              </a:spcAft>
              <a:buNone/>
            </a:pPr>
            <a:r>
              <a:rPr lang="en"/>
              <a:t>Then explain features with map open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Maybe explain this with the map open:  </a:t>
            </a:r>
            <a:endParaRPr/>
          </a:p>
          <a:p>
            <a:pPr indent="0" lvl="0" marL="0" rtl="0" algn="l">
              <a:spcBef>
                <a:spcPts val="0"/>
              </a:spcBef>
              <a:spcAft>
                <a:spcPts val="0"/>
              </a:spcAft>
              <a:buNone/>
            </a:pPr>
            <a:r>
              <a:rPr lang="en"/>
              <a:t>-Census tract: small, relatively permanent statistical subdivisions of a county; between1,200 and 8,000 people</a:t>
            </a:r>
            <a:endParaRPr/>
          </a:p>
          <a:p>
            <a:pPr indent="0" lvl="0" marL="0" rtl="0" algn="l">
              <a:spcBef>
                <a:spcPts val="0"/>
              </a:spcBef>
              <a:spcAft>
                <a:spcPts val="0"/>
              </a:spcAft>
              <a:buNone/>
            </a:pPr>
            <a:r>
              <a:rPr lang="en"/>
              <a:t>-Food desert: Residents may have few, if any, supermarkets or grocery stores nearby; also often characterized by low income communities where even if the is one prices are prohibitive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Features</a:t>
            </a:r>
            <a:r>
              <a:rPr lang="en" sz="1200">
                <a:solidFill>
                  <a:schemeClr val="dk1"/>
                </a:solidFill>
                <a:latin typeface="Lato"/>
                <a:ea typeface="Lato"/>
                <a:cs typeface="Lato"/>
                <a:sym typeface="Lato"/>
              </a:rPr>
              <a:t>: Combines color-coded school clusters with nearest grocery store details, blue-tagged grocery store locations, red-dotted police incident markers, median household income census tracts, and a heat map highlighting density clusters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1400">
                <a:solidFill>
                  <a:schemeClr val="dk1"/>
                </a:solidFill>
                <a:latin typeface="Lato"/>
                <a:ea typeface="Lato"/>
                <a:cs typeface="Lato"/>
                <a:sym typeface="Lato"/>
              </a:rPr>
              <a:t>Terms</a:t>
            </a:r>
            <a:r>
              <a:rPr lang="en" sz="1400">
                <a:solidFill>
                  <a:schemeClr val="dk1"/>
                </a:solidFill>
                <a:latin typeface="Lato"/>
                <a:ea typeface="Lato"/>
                <a:cs typeface="Lato"/>
                <a:sym typeface="Lato"/>
              </a:rPr>
              <a:t> </a:t>
            </a:r>
            <a:endParaRPr sz="14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b="1" lang="en" sz="1400">
                <a:solidFill>
                  <a:schemeClr val="dk1"/>
                </a:solidFill>
                <a:latin typeface="Lato"/>
                <a:ea typeface="Lato"/>
                <a:cs typeface="Lato"/>
                <a:sym typeface="Lato"/>
              </a:rPr>
              <a:t>Census tract:</a:t>
            </a:r>
            <a:r>
              <a:rPr lang="en" sz="1400">
                <a:solidFill>
                  <a:schemeClr val="dk1"/>
                </a:solidFill>
                <a:latin typeface="Lato"/>
                <a:ea typeface="Lato"/>
                <a:cs typeface="Lato"/>
                <a:sym typeface="Lato"/>
              </a:rPr>
              <a:t> </a:t>
            </a:r>
            <a:r>
              <a:rPr lang="en" sz="1400">
                <a:solidFill>
                  <a:srgbClr val="333333"/>
                </a:solidFill>
                <a:highlight>
                  <a:srgbClr val="FFFFFF"/>
                </a:highlight>
                <a:latin typeface="Roboto"/>
                <a:ea typeface="Roboto"/>
                <a:cs typeface="Roboto"/>
                <a:sym typeface="Roboto"/>
              </a:rPr>
              <a:t>statistical subdivisions of a county; between1,200 and 8,000 people</a:t>
            </a:r>
            <a:endParaRPr sz="1400">
              <a:solidFill>
                <a:srgbClr val="333333"/>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t/>
            </a:r>
            <a:endParaRPr sz="1400">
              <a:solidFill>
                <a:srgbClr val="333333"/>
              </a:solidFill>
              <a:highlight>
                <a:srgbClr val="FFFFFF"/>
              </a:highlight>
              <a:latin typeface="Roboto"/>
              <a:ea typeface="Roboto"/>
              <a:cs typeface="Roboto"/>
              <a:sym typeface="Roboto"/>
            </a:endParaRPr>
          </a:p>
          <a:p>
            <a:pPr indent="-317500" lvl="0" marL="457200" rtl="0" algn="l">
              <a:spcBef>
                <a:spcPts val="0"/>
              </a:spcBef>
              <a:spcAft>
                <a:spcPts val="0"/>
              </a:spcAft>
              <a:buClr>
                <a:srgbClr val="333333"/>
              </a:buClr>
              <a:buSzPts val="1400"/>
              <a:buFont typeface="Roboto"/>
              <a:buChar char="-"/>
            </a:pPr>
            <a:r>
              <a:rPr b="1" lang="en" sz="1400">
                <a:solidFill>
                  <a:schemeClr val="dk1"/>
                </a:solidFill>
                <a:latin typeface="Lato"/>
                <a:ea typeface="Lato"/>
                <a:cs typeface="Lato"/>
                <a:sym typeface="Lato"/>
              </a:rPr>
              <a:t>Food desert:</a:t>
            </a:r>
            <a:r>
              <a:rPr lang="en" sz="1400">
                <a:solidFill>
                  <a:schemeClr val="dk1"/>
                </a:solidFill>
                <a:latin typeface="Lato"/>
                <a:ea typeface="Lato"/>
                <a:cs typeface="Lato"/>
                <a:sym typeface="Lato"/>
              </a:rPr>
              <a:t> Residents may have few, if any, supermarkets or grocery stores nearby; also often characterized by low income communities where even if the is one prices are prohibitive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0.png"/><Relationship Id="rId5" Type="http://schemas.openxmlformats.org/officeDocument/2006/relationships/image" Target="../media/image2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6.png"/><Relationship Id="rId4" Type="http://schemas.openxmlformats.org/officeDocument/2006/relationships/image" Target="../media/image30.png"/><Relationship Id="rId5" Type="http://schemas.openxmlformats.org/officeDocument/2006/relationships/hyperlink" Target="https://ds-17-projects-tracking.github.io/web-test/PPE_STR_SHM%20graphs/STR_SHM_all.html" TargetMode="External"/><Relationship Id="rId6" Type="http://schemas.openxmlformats.org/officeDocument/2006/relationships/image" Target="../media/image34.png"/><Relationship Id="rId7" Type="http://schemas.openxmlformats.org/officeDocument/2006/relationships/image" Target="../media/image42.png"/><Relationship Id="rId8"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45.png"/><Relationship Id="rId9" Type="http://schemas.openxmlformats.org/officeDocument/2006/relationships/image" Target="../media/image8.png"/><Relationship Id="rId5" Type="http://schemas.openxmlformats.org/officeDocument/2006/relationships/hyperlink" Target="https://www.census.gov/" TargetMode="External"/><Relationship Id="rId6" Type="http://schemas.openxmlformats.org/officeDocument/2006/relationships/image" Target="../media/image17.png"/><Relationship Id="rId7" Type="http://schemas.openxmlformats.org/officeDocument/2006/relationships/image" Target="../media/image2.png"/><Relationship Id="rId8" Type="http://schemas.openxmlformats.org/officeDocument/2006/relationships/hyperlink" Target="https://www.cabq.gov/gis/geographic-information-systems-data"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2.jpg"/><Relationship Id="rId4" Type="http://schemas.openxmlformats.org/officeDocument/2006/relationships/image" Target="../media/image5.jpg"/><Relationship Id="rId9" Type="http://schemas.openxmlformats.org/officeDocument/2006/relationships/image" Target="../media/image39.png"/><Relationship Id="rId5" Type="http://schemas.openxmlformats.org/officeDocument/2006/relationships/image" Target="../media/image44.png"/><Relationship Id="rId6" Type="http://schemas.openxmlformats.org/officeDocument/2006/relationships/image" Target="../media/image40.png"/><Relationship Id="rId7" Type="http://schemas.openxmlformats.org/officeDocument/2006/relationships/image" Target="../media/image37.png"/><Relationship Id="rId8"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ocs.google.com/spreadsheets/d/187F5HGu4BfdXfv3NfCTqsDt94AYnCmJ3UJ1aMnO_E-g/edit?usp=shar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jpg"/><Relationship Id="rId4" Type="http://schemas.openxmlformats.org/officeDocument/2006/relationships/image" Target="../media/image5.jpg"/><Relationship Id="rId5"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16.png"/><Relationship Id="rId13" Type="http://schemas.openxmlformats.org/officeDocument/2006/relationships/image" Target="../media/image8.png"/><Relationship Id="rId12"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ocs.google.com/spreadsheets/d/187F5HGu4BfdXfv3NfCTqsDt94AYnCmJ3UJ1aMnO_E-g/edit?usp=sharing" TargetMode="External"/><Relationship Id="rId4" Type="http://schemas.openxmlformats.org/officeDocument/2006/relationships/image" Target="../media/image2.png"/><Relationship Id="rId9"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hyperlink" Target="https://www.nmvistas.org/Albuquerque_Public_Schools/Highland_High"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hyperlink" Target="https://ds-17-projects-tracking.github.io/NMPEDdata/AttendanceGraphs/2024ClusterAttendancebySubgroup.html" TargetMode="External"/><Relationship Id="rId4" Type="http://schemas.openxmlformats.org/officeDocument/2006/relationships/image" Target="../media/image6.png"/><Relationship Id="rId5" Type="http://schemas.openxmlformats.org/officeDocument/2006/relationships/hyperlink" Target="https://ds-17-projects-tracking.github.io/NMPEDdata/AttendanceGraphs/AllSubgroupsbelow35%252024AttendanceratesinCluster.html" TargetMode="External"/><Relationship Id="rId6" Type="http://schemas.openxmlformats.org/officeDocument/2006/relationships/image" Target="../media/image12.png"/><Relationship Id="rId7" Type="http://schemas.openxmlformats.org/officeDocument/2006/relationships/hyperlink" Target="https://ds-17-projects-tracking.github.io/NMPEDdata/AttendanceGraphs/RegAttendovertimebySchool.html" TargetMode="External"/><Relationship Id="rId8" Type="http://schemas.openxmlformats.org/officeDocument/2006/relationships/image" Target="../media/image4.png"/></Relationships>
</file>

<file path=ppt/slides/_rels/slide7.xml.rels><?xml version="1.0" encoding="UTF-8" standalone="yes"?><Relationships xmlns="http://schemas.openxmlformats.org/package/2006/relationships"><Relationship Id="rId11" Type="http://schemas.openxmlformats.org/officeDocument/2006/relationships/hyperlink" Target="https://ds-17-projects-tracking.github.io/NMPEDdata/AttendanceGraphs/AveMidAttendancebyDist.html" TargetMode="External"/><Relationship Id="rId10" Type="http://schemas.openxmlformats.org/officeDocument/2006/relationships/image" Target="../media/image21.png"/><Relationship Id="rId13" Type="http://schemas.openxmlformats.org/officeDocument/2006/relationships/hyperlink" Target="https://ds-17-projects-tracking.github.io/NMPEDdata/AttendanceGraphs/AveHighAttendancebyDist.html" TargetMode="External"/><Relationship Id="rId12" Type="http://schemas.openxmlformats.org/officeDocument/2006/relationships/image" Target="../media/image18.png"/><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hyperlink" Target="https://ds-17-projects-tracking.github.io/NMPEDdata/AttendanceGraphs/AveAttendanceAPSElem.html" TargetMode="External"/><Relationship Id="rId4" Type="http://schemas.openxmlformats.org/officeDocument/2006/relationships/image" Target="../media/image3.png"/><Relationship Id="rId9" Type="http://schemas.openxmlformats.org/officeDocument/2006/relationships/hyperlink" Target="https://ds-17-projects-tracking.github.io/NMPEDdata/AttendanceGraphs/AveElemAttendancebyDist.html" TargetMode="External"/><Relationship Id="rId14" Type="http://schemas.openxmlformats.org/officeDocument/2006/relationships/image" Target="../media/image20.png"/><Relationship Id="rId5" Type="http://schemas.openxmlformats.org/officeDocument/2006/relationships/hyperlink" Target="https://ds-17-projects-tracking.github.io/NMPEDdata/AttendanceGraphs/AveAttendanceAPSMid.html" TargetMode="External"/><Relationship Id="rId6" Type="http://schemas.openxmlformats.org/officeDocument/2006/relationships/image" Target="../media/image14.png"/><Relationship Id="rId7" Type="http://schemas.openxmlformats.org/officeDocument/2006/relationships/hyperlink" Target="https://ds-17-projects-tracking.github.io/NMPEDdata/AttendanceGraphs/AveAttendanceAPSHigh.html" TargetMode="External"/><Relationship Id="rId8"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hyperlink" Target="https://www.census.gov/" TargetMode="External"/><Relationship Id="rId9" Type="http://schemas.openxmlformats.org/officeDocument/2006/relationships/image" Target="../media/image8.png"/><Relationship Id="rId5" Type="http://schemas.openxmlformats.org/officeDocument/2006/relationships/image" Target="../media/image17.png"/><Relationship Id="rId6" Type="http://schemas.openxmlformats.org/officeDocument/2006/relationships/image" Target="../media/image25.png"/><Relationship Id="rId7" Type="http://schemas.openxmlformats.org/officeDocument/2006/relationships/hyperlink" Target="https://www.aps.edu/about-us/administration/feeder-schools" TargetMode="External"/><Relationship Id="rId8"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hyperlink" Target="https://beard31.github.io/Deep-Dive-Data-Science-Projects/albuquerque_folium_map%20(1).html" TargetMode="External"/><Relationship Id="rId4" Type="http://schemas.openxmlformats.org/officeDocument/2006/relationships/image" Target="../media/image28.png"/><Relationship Id="rId5"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81444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Insights for Change: </a:t>
            </a:r>
            <a:endParaRPr/>
          </a:p>
          <a:p>
            <a:pPr indent="0" lvl="0" marL="0" rtl="0" algn="l">
              <a:spcBef>
                <a:spcPts val="0"/>
              </a:spcBef>
              <a:spcAft>
                <a:spcPts val="0"/>
              </a:spcAft>
              <a:buNone/>
            </a:pPr>
            <a:r>
              <a:rPr lang="en" sz="2650"/>
              <a:t>Preliminary research into Student Success in International District Schools</a:t>
            </a:r>
            <a:endParaRPr sz="2650"/>
          </a:p>
          <a:p>
            <a:pPr indent="0" lvl="0" marL="0" rtl="0" algn="l">
              <a:spcBef>
                <a:spcPts val="0"/>
              </a:spcBef>
              <a:spcAft>
                <a:spcPts val="0"/>
              </a:spcAft>
              <a:buNone/>
            </a:pPr>
            <a:r>
              <a:t/>
            </a:r>
            <a:endParaRPr/>
          </a:p>
        </p:txBody>
      </p:sp>
      <p:pic>
        <p:nvPicPr>
          <p:cNvPr id="87" name="Google Shape;87;p13" title="IMG_8324.JPG"/>
          <p:cNvPicPr preferRelativeResize="0"/>
          <p:nvPr/>
        </p:nvPicPr>
        <p:blipFill>
          <a:blip r:embed="rId3">
            <a:alphaModFix/>
          </a:blip>
          <a:stretch>
            <a:fillRect/>
          </a:stretch>
        </p:blipFill>
        <p:spPr>
          <a:xfrm>
            <a:off x="3628300" y="2911625"/>
            <a:ext cx="2129526" cy="2003278"/>
          </a:xfrm>
          <a:prstGeom prst="rect">
            <a:avLst/>
          </a:prstGeom>
          <a:noFill/>
          <a:ln>
            <a:noFill/>
          </a:ln>
        </p:spPr>
      </p:pic>
      <p:pic>
        <p:nvPicPr>
          <p:cNvPr id="88" name="Google Shape;88;p13" title="Image-1.png"/>
          <p:cNvPicPr preferRelativeResize="0"/>
          <p:nvPr/>
        </p:nvPicPr>
        <p:blipFill>
          <a:blip r:embed="rId4">
            <a:alphaModFix/>
          </a:blip>
          <a:stretch>
            <a:fillRect/>
          </a:stretch>
        </p:blipFill>
        <p:spPr>
          <a:xfrm>
            <a:off x="1364250" y="2911624"/>
            <a:ext cx="2371651" cy="2002264"/>
          </a:xfrm>
          <a:prstGeom prst="rect">
            <a:avLst/>
          </a:prstGeom>
          <a:noFill/>
          <a:ln>
            <a:noFill/>
          </a:ln>
        </p:spPr>
      </p:pic>
      <p:sp>
        <p:nvSpPr>
          <p:cNvPr id="89" name="Google Shape;89;p13"/>
          <p:cNvSpPr txBox="1"/>
          <p:nvPr/>
        </p:nvSpPr>
        <p:spPr>
          <a:xfrm>
            <a:off x="8720225" y="0"/>
            <a:ext cx="423900" cy="3693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Ty</a:t>
            </a:r>
            <a:endParaRPr sz="1300">
              <a:solidFill>
                <a:schemeClr val="accent1"/>
              </a:solidFill>
              <a:latin typeface="Lato"/>
              <a:ea typeface="Lato"/>
              <a:cs typeface="Lato"/>
              <a:sym typeface="Lato"/>
            </a:endParaRPr>
          </a:p>
        </p:txBody>
      </p:sp>
      <p:pic>
        <p:nvPicPr>
          <p:cNvPr id="90" name="Google Shape;90;p13"/>
          <p:cNvPicPr preferRelativeResize="0"/>
          <p:nvPr/>
        </p:nvPicPr>
        <p:blipFill>
          <a:blip r:embed="rId5">
            <a:alphaModFix/>
          </a:blip>
          <a:stretch>
            <a:fillRect/>
          </a:stretch>
        </p:blipFill>
        <p:spPr>
          <a:xfrm>
            <a:off x="5757826" y="2912150"/>
            <a:ext cx="2368297" cy="20022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Additional APS Data</a:t>
            </a:r>
            <a:endParaRPr/>
          </a:p>
        </p:txBody>
      </p:sp>
      <p:sp>
        <p:nvSpPr>
          <p:cNvPr id="224" name="Google Shape;224;p22"/>
          <p:cNvSpPr txBox="1"/>
          <p:nvPr>
            <p:ph idx="1" type="body"/>
          </p:nvPr>
        </p:nvSpPr>
        <p:spPr>
          <a:xfrm>
            <a:off x="496775" y="2078875"/>
            <a:ext cx="3932400" cy="28479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b="1" lang="en"/>
              <a:t>Pupil-to-teacher ratio by school</a:t>
            </a:r>
            <a:endParaRPr b="1"/>
          </a:p>
          <a:p>
            <a:pPr indent="-298450" lvl="1" marL="914400" rtl="0" algn="l">
              <a:spcBef>
                <a:spcPts val="0"/>
              </a:spcBef>
              <a:spcAft>
                <a:spcPts val="0"/>
              </a:spcAft>
              <a:buSzPts val="1100"/>
              <a:buChar char="-"/>
            </a:pPr>
            <a:r>
              <a:rPr lang="en"/>
              <a:t>Pupil count, teacher count, calculated ratio</a:t>
            </a:r>
            <a:endParaRPr/>
          </a:p>
          <a:p>
            <a:pPr indent="-311150" lvl="0" marL="457200" rtl="0" algn="l">
              <a:spcBef>
                <a:spcPts val="0"/>
              </a:spcBef>
              <a:spcAft>
                <a:spcPts val="0"/>
              </a:spcAft>
              <a:buSzPts val="1300"/>
              <a:buChar char="-"/>
            </a:pPr>
            <a:r>
              <a:rPr b="1" lang="en"/>
              <a:t>Per-pupil expenditure by school </a:t>
            </a:r>
            <a:endParaRPr b="1"/>
          </a:p>
          <a:p>
            <a:pPr indent="-298450" lvl="1" marL="914400" rtl="0" algn="l">
              <a:spcBef>
                <a:spcPts val="0"/>
              </a:spcBef>
              <a:spcAft>
                <a:spcPts val="0"/>
              </a:spcAft>
              <a:buSzPts val="1100"/>
              <a:buChar char="-"/>
            </a:pPr>
            <a:r>
              <a:rPr lang="en"/>
              <a:t>State and Federal spending</a:t>
            </a:r>
            <a:endParaRPr/>
          </a:p>
          <a:p>
            <a:pPr indent="-298450" lvl="1" marL="914400" rtl="0" algn="l">
              <a:spcBef>
                <a:spcPts val="0"/>
              </a:spcBef>
              <a:spcAft>
                <a:spcPts val="0"/>
              </a:spcAft>
              <a:buSzPts val="1100"/>
              <a:buChar char="-"/>
            </a:pPr>
            <a:r>
              <a:rPr lang="en"/>
              <a:t>Precalculated by APS</a:t>
            </a:r>
            <a:endParaRPr/>
          </a:p>
          <a:p>
            <a:pPr indent="-298450" lvl="1" marL="914400" rtl="0" algn="l">
              <a:spcBef>
                <a:spcPts val="0"/>
              </a:spcBef>
              <a:spcAft>
                <a:spcPts val="0"/>
              </a:spcAft>
              <a:buSzPts val="1100"/>
              <a:buChar char="-"/>
            </a:pPr>
            <a:r>
              <a:rPr lang="en"/>
              <a:t>Higher spending tied to needs (e.g. Title I)</a:t>
            </a:r>
            <a:endParaRPr/>
          </a:p>
          <a:p>
            <a:pPr indent="-311150" lvl="0" marL="457200" rtl="0" algn="l">
              <a:spcBef>
                <a:spcPts val="0"/>
              </a:spcBef>
              <a:spcAft>
                <a:spcPts val="0"/>
              </a:spcAft>
              <a:buSzPts val="1300"/>
              <a:buChar char="-"/>
            </a:pPr>
            <a:r>
              <a:rPr b="1" lang="en"/>
              <a:t>Skills, Habits, and Mindsets Student Survey</a:t>
            </a:r>
            <a:endParaRPr b="1"/>
          </a:p>
          <a:p>
            <a:pPr indent="-298450" lvl="1" marL="914400" rtl="0" algn="l">
              <a:spcBef>
                <a:spcPts val="0"/>
              </a:spcBef>
              <a:spcAft>
                <a:spcPts val="0"/>
              </a:spcAft>
              <a:buSzPts val="1100"/>
              <a:buChar char="-"/>
            </a:pPr>
            <a:r>
              <a:rPr lang="en"/>
              <a:t>Twice-yearly survey measures how students feel at school and how they deal with challenges</a:t>
            </a:r>
            <a:endParaRPr/>
          </a:p>
          <a:p>
            <a:pPr indent="-298450" lvl="1" marL="914400" rtl="0" algn="l">
              <a:spcBef>
                <a:spcPts val="0"/>
              </a:spcBef>
              <a:spcAft>
                <a:spcPts val="0"/>
              </a:spcAft>
              <a:buSzPts val="1100"/>
              <a:buChar char="-"/>
            </a:pPr>
            <a:r>
              <a:rPr lang="en"/>
              <a:t>First administered 2023 -2024</a:t>
            </a:r>
            <a:endParaRPr/>
          </a:p>
          <a:p>
            <a:pPr indent="-298450" lvl="1" marL="914400" rtl="0" algn="l">
              <a:spcBef>
                <a:spcPts val="0"/>
              </a:spcBef>
              <a:spcAft>
                <a:spcPts val="0"/>
              </a:spcAft>
              <a:buSzPts val="1100"/>
              <a:buChar char="-"/>
            </a:pPr>
            <a:r>
              <a:rPr lang="en"/>
              <a:t>5 categories: Perseverance, Self-Efficacy, Self-Regulation, Sense of Belonging, Social Awareness</a:t>
            </a:r>
            <a:endParaRPr/>
          </a:p>
        </p:txBody>
      </p:sp>
      <p:sp>
        <p:nvSpPr>
          <p:cNvPr id="225" name="Google Shape;225;p22"/>
          <p:cNvSpPr txBox="1"/>
          <p:nvPr/>
        </p:nvSpPr>
        <p:spPr>
          <a:xfrm>
            <a:off x="435700" y="1693975"/>
            <a:ext cx="3000000" cy="384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lang="en" sz="1300">
                <a:solidFill>
                  <a:schemeClr val="accent1"/>
                </a:solidFill>
                <a:latin typeface="Lato"/>
                <a:ea typeface="Lato"/>
                <a:cs typeface="Lato"/>
                <a:sym typeface="Lato"/>
              </a:rPr>
              <a:t>From APS SAPR</a:t>
            </a:r>
            <a:endParaRPr b="1" sz="1300">
              <a:solidFill>
                <a:schemeClr val="accent1"/>
              </a:solidFill>
              <a:latin typeface="Lato"/>
              <a:ea typeface="Lato"/>
              <a:cs typeface="Lato"/>
              <a:sym typeface="Lato"/>
            </a:endParaRPr>
          </a:p>
        </p:txBody>
      </p:sp>
      <p:sp>
        <p:nvSpPr>
          <p:cNvPr id="226" name="Google Shape;226;p22"/>
          <p:cNvSpPr txBox="1"/>
          <p:nvPr/>
        </p:nvSpPr>
        <p:spPr>
          <a:xfrm>
            <a:off x="8720225" y="0"/>
            <a:ext cx="423900" cy="3693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Ti</a:t>
            </a:r>
            <a:endParaRPr sz="1300">
              <a:solidFill>
                <a:schemeClr val="accent1"/>
              </a:solidFill>
              <a:latin typeface="Lato"/>
              <a:ea typeface="Lato"/>
              <a:cs typeface="Lato"/>
              <a:sym typeface="Lato"/>
            </a:endParaRPr>
          </a:p>
        </p:txBody>
      </p:sp>
      <p:pic>
        <p:nvPicPr>
          <p:cNvPr id="227" name="Google Shape;227;p22" title="Screen Shot 2025-04-09 at 2.35.21 PM.png"/>
          <p:cNvPicPr preferRelativeResize="0"/>
          <p:nvPr/>
        </p:nvPicPr>
        <p:blipFill>
          <a:blip r:embed="rId3">
            <a:alphaModFix/>
          </a:blip>
          <a:stretch>
            <a:fillRect/>
          </a:stretch>
        </p:blipFill>
        <p:spPr>
          <a:xfrm>
            <a:off x="4395096" y="1123550"/>
            <a:ext cx="4539801" cy="2847975"/>
          </a:xfrm>
          <a:prstGeom prst="rect">
            <a:avLst/>
          </a:prstGeom>
          <a:noFill/>
          <a:ln>
            <a:noFill/>
          </a:ln>
        </p:spPr>
      </p:pic>
      <p:sp>
        <p:nvSpPr>
          <p:cNvPr id="228" name="Google Shape;228;p22"/>
          <p:cNvSpPr txBox="1"/>
          <p:nvPr/>
        </p:nvSpPr>
        <p:spPr>
          <a:xfrm>
            <a:off x="4998800" y="3993175"/>
            <a:ext cx="3332400" cy="4002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a:solidFill>
                  <a:schemeClr val="accent1"/>
                </a:solidFill>
                <a:latin typeface="Lato"/>
                <a:ea typeface="Lato"/>
                <a:cs typeface="Lato"/>
                <a:sym typeface="Lato"/>
              </a:rPr>
              <a:t>APS Skills,Habits and Mindsets Survey</a:t>
            </a:r>
            <a:endParaRPr>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3"/>
          <p:cNvSpPr txBox="1"/>
          <p:nvPr/>
        </p:nvSpPr>
        <p:spPr>
          <a:xfrm>
            <a:off x="8720225" y="0"/>
            <a:ext cx="423900" cy="3693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Ti</a:t>
            </a:r>
            <a:endParaRPr sz="1300">
              <a:solidFill>
                <a:schemeClr val="accent1"/>
              </a:solidFill>
              <a:latin typeface="Lato"/>
              <a:ea typeface="Lato"/>
              <a:cs typeface="Lato"/>
              <a:sym typeface="Lato"/>
            </a:endParaRPr>
          </a:p>
        </p:txBody>
      </p:sp>
      <p:pic>
        <p:nvPicPr>
          <p:cNvPr id="234" name="Google Shape;234;p23" title="cluster_ppe_mpl.png"/>
          <p:cNvPicPr preferRelativeResize="0"/>
          <p:nvPr/>
        </p:nvPicPr>
        <p:blipFill>
          <a:blip r:embed="rId3">
            <a:alphaModFix/>
          </a:blip>
          <a:stretch>
            <a:fillRect/>
          </a:stretch>
        </p:blipFill>
        <p:spPr>
          <a:xfrm>
            <a:off x="0" y="865975"/>
            <a:ext cx="4273858" cy="2047886"/>
          </a:xfrm>
          <a:prstGeom prst="rect">
            <a:avLst/>
          </a:prstGeom>
          <a:noFill/>
          <a:ln>
            <a:noFill/>
          </a:ln>
        </p:spPr>
      </p:pic>
      <p:sp>
        <p:nvSpPr>
          <p:cNvPr id="235" name="Google Shape;235;p23"/>
          <p:cNvSpPr txBox="1"/>
          <p:nvPr>
            <p:ph idx="4294967295" type="body"/>
          </p:nvPr>
        </p:nvSpPr>
        <p:spPr>
          <a:xfrm>
            <a:off x="723300" y="286151"/>
            <a:ext cx="7697400" cy="460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688"/>
              <a:buNone/>
            </a:pPr>
            <a:r>
              <a:rPr b="1" lang="en" sz="2000">
                <a:solidFill>
                  <a:schemeClr val="dk2"/>
                </a:solidFill>
                <a:latin typeface="Raleway"/>
                <a:ea typeface="Raleway"/>
                <a:cs typeface="Raleway"/>
                <a:sym typeface="Raleway"/>
              </a:rPr>
              <a:t>Survey Data, Per-pupil Expenditures, Student/Teacher Ratios</a:t>
            </a:r>
            <a:endParaRPr sz="2000"/>
          </a:p>
        </p:txBody>
      </p:sp>
      <p:pic>
        <p:nvPicPr>
          <p:cNvPr id="236" name="Google Shape;236;p23" title="newplot (2).png"/>
          <p:cNvPicPr preferRelativeResize="0"/>
          <p:nvPr/>
        </p:nvPicPr>
        <p:blipFill>
          <a:blip r:embed="rId4">
            <a:alphaModFix/>
          </a:blip>
          <a:stretch>
            <a:fillRect/>
          </a:stretch>
        </p:blipFill>
        <p:spPr>
          <a:xfrm>
            <a:off x="4329725" y="2816928"/>
            <a:ext cx="4814401" cy="1950972"/>
          </a:xfrm>
          <a:prstGeom prst="rect">
            <a:avLst/>
          </a:prstGeom>
          <a:noFill/>
          <a:ln>
            <a:noFill/>
          </a:ln>
        </p:spPr>
      </p:pic>
      <p:pic>
        <p:nvPicPr>
          <p:cNvPr id="237" name="Google Shape;237;p23" title="newplot.png">
            <a:hlinkClick r:id="rId5"/>
          </p:cNvPr>
          <p:cNvPicPr preferRelativeResize="0"/>
          <p:nvPr/>
        </p:nvPicPr>
        <p:blipFill>
          <a:blip r:embed="rId6">
            <a:alphaModFix/>
          </a:blip>
          <a:stretch>
            <a:fillRect/>
          </a:stretch>
        </p:blipFill>
        <p:spPr>
          <a:xfrm>
            <a:off x="4329725" y="865975"/>
            <a:ext cx="4814401" cy="1950972"/>
          </a:xfrm>
          <a:prstGeom prst="rect">
            <a:avLst/>
          </a:prstGeom>
          <a:noFill/>
          <a:ln>
            <a:noFill/>
          </a:ln>
        </p:spPr>
      </p:pic>
      <p:pic>
        <p:nvPicPr>
          <p:cNvPr id="238" name="Google Shape;238;p23" title="Screen Shot 2025-04-10 at 3.03.59 PM.png"/>
          <p:cNvPicPr preferRelativeResize="0"/>
          <p:nvPr/>
        </p:nvPicPr>
        <p:blipFill>
          <a:blip r:embed="rId7">
            <a:alphaModFix/>
          </a:blip>
          <a:stretch>
            <a:fillRect/>
          </a:stretch>
        </p:blipFill>
        <p:spPr>
          <a:xfrm>
            <a:off x="70700" y="2913850"/>
            <a:ext cx="3593443" cy="1766775"/>
          </a:xfrm>
          <a:prstGeom prst="rect">
            <a:avLst/>
          </a:prstGeom>
          <a:noFill/>
          <a:ln>
            <a:noFill/>
          </a:ln>
        </p:spPr>
      </p:pic>
      <p:pic>
        <p:nvPicPr>
          <p:cNvPr id="239" name="Google Shape;239;p23" title="Screen Shot 2025-04-10 at 3.05.36 PM.png"/>
          <p:cNvPicPr preferRelativeResize="0"/>
          <p:nvPr/>
        </p:nvPicPr>
        <p:blipFill>
          <a:blip r:embed="rId8">
            <a:alphaModFix/>
          </a:blip>
          <a:stretch>
            <a:fillRect/>
          </a:stretch>
        </p:blipFill>
        <p:spPr>
          <a:xfrm>
            <a:off x="3591175" y="4336325"/>
            <a:ext cx="738550" cy="223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4"/>
          <p:cNvSpPr txBox="1"/>
          <p:nvPr>
            <p:ph type="title"/>
          </p:nvPr>
        </p:nvSpPr>
        <p:spPr>
          <a:xfrm>
            <a:off x="730000" y="1318650"/>
            <a:ext cx="3300900" cy="68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45" name="Google Shape;245;p24"/>
          <p:cNvPicPr preferRelativeResize="0"/>
          <p:nvPr/>
        </p:nvPicPr>
        <p:blipFill rotWithShape="1">
          <a:blip r:embed="rId3">
            <a:alphaModFix/>
          </a:blip>
          <a:srcRect b="0" l="0" r="0" t="0"/>
          <a:stretch/>
        </p:blipFill>
        <p:spPr>
          <a:xfrm>
            <a:off x="5435152" y="446350"/>
            <a:ext cx="2852523" cy="1938705"/>
          </a:xfrm>
          <a:prstGeom prst="rect">
            <a:avLst/>
          </a:prstGeom>
          <a:noFill/>
          <a:ln cap="flat" cmpd="sng" w="9525">
            <a:solidFill>
              <a:srgbClr val="000000"/>
            </a:solidFill>
            <a:prstDash val="solid"/>
            <a:round/>
            <a:headEnd len="sm" w="sm" type="none"/>
            <a:tailEnd len="sm" w="sm" type="none"/>
          </a:ln>
        </p:spPr>
      </p:pic>
      <p:pic>
        <p:nvPicPr>
          <p:cNvPr id="246" name="Google Shape;246;p24"/>
          <p:cNvPicPr preferRelativeResize="0"/>
          <p:nvPr/>
        </p:nvPicPr>
        <p:blipFill rotWithShape="1">
          <a:blip r:embed="rId4">
            <a:alphaModFix/>
          </a:blip>
          <a:srcRect b="0" l="0" r="0" t="0"/>
          <a:stretch/>
        </p:blipFill>
        <p:spPr>
          <a:xfrm>
            <a:off x="5435162" y="2732772"/>
            <a:ext cx="2852514" cy="2165804"/>
          </a:xfrm>
          <a:prstGeom prst="rect">
            <a:avLst/>
          </a:prstGeom>
          <a:noFill/>
          <a:ln cap="flat" cmpd="sng" w="9525">
            <a:solidFill>
              <a:srgbClr val="000000"/>
            </a:solidFill>
            <a:prstDash val="solid"/>
            <a:round/>
            <a:headEnd len="sm" w="sm" type="none"/>
            <a:tailEnd len="sm" w="sm" type="none"/>
          </a:ln>
        </p:spPr>
      </p:pic>
      <p:sp>
        <p:nvSpPr>
          <p:cNvPr id="247" name="Google Shape;247;p24"/>
          <p:cNvSpPr txBox="1"/>
          <p:nvPr>
            <p:ph idx="1" type="subTitle"/>
          </p:nvPr>
        </p:nvSpPr>
        <p:spPr>
          <a:xfrm>
            <a:off x="730000" y="2063250"/>
            <a:ext cx="3300900" cy="2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Mathematical representation of descriptive features that are used to </a:t>
            </a:r>
            <a:r>
              <a:rPr lang="en" sz="2000"/>
              <a:t>classify</a:t>
            </a:r>
            <a:r>
              <a:rPr lang="en" sz="2000"/>
              <a:t> or predict an outcome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
        <p:nvSpPr>
          <p:cNvPr id="248" name="Google Shape;248;p24"/>
          <p:cNvSpPr txBox="1"/>
          <p:nvPr>
            <p:ph type="title"/>
          </p:nvPr>
        </p:nvSpPr>
        <p:spPr>
          <a:xfrm>
            <a:off x="5210975" y="61750"/>
            <a:ext cx="3300900" cy="43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00"/>
              <a:t>Decision tree</a:t>
            </a:r>
            <a:endParaRPr sz="1800"/>
          </a:p>
          <a:p>
            <a:pPr indent="0" lvl="0" marL="0" rtl="0" algn="ctr">
              <a:spcBef>
                <a:spcPts val="0"/>
              </a:spcBef>
              <a:spcAft>
                <a:spcPts val="0"/>
              </a:spcAft>
              <a:buSzPts val="990"/>
              <a:buNone/>
            </a:pPr>
            <a:r>
              <a:t/>
            </a:r>
            <a:endParaRPr sz="1800"/>
          </a:p>
          <a:p>
            <a:pPr indent="0" lvl="0" marL="0" rtl="0" algn="ctr">
              <a:spcBef>
                <a:spcPts val="0"/>
              </a:spcBef>
              <a:spcAft>
                <a:spcPts val="0"/>
              </a:spcAft>
              <a:buSzPts val="990"/>
              <a:buNone/>
            </a:pPr>
            <a:r>
              <a:t/>
            </a:r>
            <a:endParaRPr sz="1800"/>
          </a:p>
        </p:txBody>
      </p:sp>
      <p:sp>
        <p:nvSpPr>
          <p:cNvPr id="249" name="Google Shape;249;p24"/>
          <p:cNvSpPr txBox="1"/>
          <p:nvPr>
            <p:ph type="title"/>
          </p:nvPr>
        </p:nvSpPr>
        <p:spPr>
          <a:xfrm>
            <a:off x="5210975" y="2354700"/>
            <a:ext cx="3300900" cy="43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00"/>
              <a:t>Random Forest</a:t>
            </a:r>
            <a:endParaRPr sz="1800"/>
          </a:p>
          <a:p>
            <a:pPr indent="0" lvl="0" marL="0" rtl="0" algn="ctr">
              <a:spcBef>
                <a:spcPts val="0"/>
              </a:spcBef>
              <a:spcAft>
                <a:spcPts val="0"/>
              </a:spcAft>
              <a:buSzPts val="990"/>
              <a:buNone/>
            </a:pPr>
            <a:r>
              <a:t/>
            </a:r>
            <a:endParaRPr sz="1800"/>
          </a:p>
          <a:p>
            <a:pPr indent="0" lvl="0" marL="0" rtl="0" algn="ctr">
              <a:spcBef>
                <a:spcPts val="0"/>
              </a:spcBef>
              <a:spcAft>
                <a:spcPts val="0"/>
              </a:spcAft>
              <a:buSzPts val="990"/>
              <a:buNone/>
            </a:pPr>
            <a:r>
              <a:t/>
            </a:r>
            <a:endParaRPr sz="1800"/>
          </a:p>
        </p:txBody>
      </p:sp>
      <p:sp>
        <p:nvSpPr>
          <p:cNvPr id="250" name="Google Shape;250;p24"/>
          <p:cNvSpPr txBox="1"/>
          <p:nvPr/>
        </p:nvSpPr>
        <p:spPr>
          <a:xfrm>
            <a:off x="8720225" y="0"/>
            <a:ext cx="423900" cy="3693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E</a:t>
            </a:r>
            <a:endParaRPr sz="1300">
              <a:solidFill>
                <a:schemeClr val="accen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5"/>
          <p:cNvSpPr txBox="1"/>
          <p:nvPr>
            <p:ph type="title"/>
          </p:nvPr>
        </p:nvSpPr>
        <p:spPr>
          <a:xfrm>
            <a:off x="730000" y="1318650"/>
            <a:ext cx="3300900" cy="59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a:t>
            </a:r>
            <a:endParaRPr/>
          </a:p>
          <a:p>
            <a:pPr indent="0" lvl="0" marL="0" rtl="0" algn="l">
              <a:spcBef>
                <a:spcPts val="0"/>
              </a:spcBef>
              <a:spcAft>
                <a:spcPts val="0"/>
              </a:spcAft>
              <a:buNone/>
            </a:pPr>
            <a:r>
              <a:t/>
            </a:r>
            <a:endParaRPr/>
          </a:p>
        </p:txBody>
      </p:sp>
      <p:pic>
        <p:nvPicPr>
          <p:cNvPr id="256" name="Google Shape;256;p25" title="RFmodelfeatures2023.png"/>
          <p:cNvPicPr preferRelativeResize="0"/>
          <p:nvPr/>
        </p:nvPicPr>
        <p:blipFill>
          <a:blip r:embed="rId3">
            <a:alphaModFix/>
          </a:blip>
          <a:stretch>
            <a:fillRect/>
          </a:stretch>
        </p:blipFill>
        <p:spPr>
          <a:xfrm>
            <a:off x="4408150" y="0"/>
            <a:ext cx="4735851" cy="5143500"/>
          </a:xfrm>
          <a:prstGeom prst="rect">
            <a:avLst/>
          </a:prstGeom>
          <a:noFill/>
          <a:ln>
            <a:noFill/>
          </a:ln>
        </p:spPr>
      </p:pic>
      <p:sp>
        <p:nvSpPr>
          <p:cNvPr id="257" name="Google Shape;257;p25"/>
          <p:cNvSpPr txBox="1"/>
          <p:nvPr>
            <p:ph idx="1" type="subTitle"/>
          </p:nvPr>
        </p:nvSpPr>
        <p:spPr>
          <a:xfrm>
            <a:off x="724950" y="1788375"/>
            <a:ext cx="3300900" cy="3022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300">
                <a:solidFill>
                  <a:srgbClr val="000000"/>
                </a:solidFill>
              </a:rPr>
              <a:t>Data Source: </a:t>
            </a:r>
            <a:r>
              <a:rPr lang="en" sz="1300">
                <a:solidFill>
                  <a:srgbClr val="000000"/>
                </a:solidFill>
                <a:latin typeface="Lato Light"/>
                <a:ea typeface="Lato Light"/>
                <a:cs typeface="Lato Light"/>
                <a:sym typeface="Lato Light"/>
              </a:rPr>
              <a:t>APS SAPR</a:t>
            </a:r>
            <a:endParaRPr sz="1300">
              <a:solidFill>
                <a:srgbClr val="000000"/>
              </a:solidFill>
              <a:latin typeface="Lato Light"/>
              <a:ea typeface="Lato Light"/>
              <a:cs typeface="Lato Light"/>
              <a:sym typeface="Lato Light"/>
            </a:endParaRPr>
          </a:p>
          <a:p>
            <a:pPr indent="0" lvl="0" marL="0" rtl="0" algn="l">
              <a:spcBef>
                <a:spcPts val="0"/>
              </a:spcBef>
              <a:spcAft>
                <a:spcPts val="0"/>
              </a:spcAft>
              <a:buNone/>
            </a:pPr>
            <a:r>
              <a:t/>
            </a:r>
            <a:endParaRPr b="1" sz="1300">
              <a:solidFill>
                <a:srgbClr val="000000"/>
              </a:solidFill>
            </a:endParaRPr>
          </a:p>
          <a:p>
            <a:pPr indent="0" lvl="0" marL="0" rtl="0" algn="l">
              <a:spcBef>
                <a:spcPts val="0"/>
              </a:spcBef>
              <a:spcAft>
                <a:spcPts val="0"/>
              </a:spcAft>
              <a:buNone/>
            </a:pPr>
            <a:r>
              <a:rPr b="1" lang="en" sz="1300">
                <a:solidFill>
                  <a:srgbClr val="000000"/>
                </a:solidFill>
              </a:rPr>
              <a:t>Goal: </a:t>
            </a:r>
            <a:r>
              <a:rPr lang="en" sz="1300">
                <a:solidFill>
                  <a:srgbClr val="000000"/>
                </a:solidFill>
                <a:latin typeface="Lato Light"/>
                <a:ea typeface="Lato Light"/>
                <a:cs typeface="Lato Light"/>
                <a:sym typeface="Lato Light"/>
              </a:rPr>
              <a:t>Create a predictive model of regular attendance rates based on individual school features</a:t>
            </a:r>
            <a:endParaRPr sz="1300">
              <a:solidFill>
                <a:srgbClr val="000000"/>
              </a:solidFill>
              <a:latin typeface="Lato Light"/>
              <a:ea typeface="Lato Light"/>
              <a:cs typeface="Lato Light"/>
              <a:sym typeface="Lato Light"/>
            </a:endParaRPr>
          </a:p>
          <a:p>
            <a:pPr indent="0" lvl="0" marL="0" rtl="0" algn="l">
              <a:spcBef>
                <a:spcPts val="0"/>
              </a:spcBef>
              <a:spcAft>
                <a:spcPts val="0"/>
              </a:spcAft>
              <a:buNone/>
            </a:pPr>
            <a:r>
              <a:t/>
            </a:r>
            <a:endParaRPr b="1" sz="1300">
              <a:solidFill>
                <a:srgbClr val="000000"/>
              </a:solidFill>
            </a:endParaRPr>
          </a:p>
          <a:p>
            <a:pPr indent="0" lvl="0" marL="0" rtl="0" algn="l">
              <a:spcBef>
                <a:spcPts val="0"/>
              </a:spcBef>
              <a:spcAft>
                <a:spcPts val="0"/>
              </a:spcAft>
              <a:buNone/>
            </a:pPr>
            <a:r>
              <a:rPr b="1" lang="en" sz="1300">
                <a:solidFill>
                  <a:srgbClr val="000000"/>
                </a:solidFill>
              </a:rPr>
              <a:t>Features like … </a:t>
            </a:r>
            <a:endParaRPr b="1" sz="1300">
              <a:solidFill>
                <a:srgbClr val="000000"/>
              </a:solidFill>
            </a:endParaRPr>
          </a:p>
          <a:p>
            <a:pPr indent="0" lvl="0" marL="0" rtl="0" algn="l">
              <a:spcBef>
                <a:spcPts val="0"/>
              </a:spcBef>
              <a:spcAft>
                <a:spcPts val="0"/>
              </a:spcAft>
              <a:buNone/>
            </a:pPr>
            <a:r>
              <a:rPr lang="en" sz="1300">
                <a:solidFill>
                  <a:srgbClr val="000000"/>
                </a:solidFill>
                <a:latin typeface="Lato Light"/>
                <a:ea typeface="Lato Light"/>
                <a:cs typeface="Lato Light"/>
                <a:sym typeface="Lato Light"/>
              </a:rPr>
              <a:t>Federal, state and Total PPE</a:t>
            </a:r>
            <a:endParaRPr sz="1300">
              <a:solidFill>
                <a:srgbClr val="000000"/>
              </a:solidFill>
              <a:latin typeface="Lato Light"/>
              <a:ea typeface="Lato Light"/>
              <a:cs typeface="Lato Light"/>
              <a:sym typeface="Lato Light"/>
            </a:endParaRPr>
          </a:p>
          <a:p>
            <a:pPr indent="0" lvl="0" marL="0" rtl="0" algn="l">
              <a:spcBef>
                <a:spcPts val="0"/>
              </a:spcBef>
              <a:spcAft>
                <a:spcPts val="0"/>
              </a:spcAft>
              <a:buNone/>
            </a:pPr>
            <a:r>
              <a:rPr lang="en" sz="1300">
                <a:solidFill>
                  <a:srgbClr val="000000"/>
                </a:solidFill>
                <a:latin typeface="Lato Light"/>
                <a:ea typeface="Lato Light"/>
                <a:cs typeface="Lato Light"/>
                <a:sym typeface="Lato Light"/>
              </a:rPr>
              <a:t>School designation</a:t>
            </a:r>
            <a:endParaRPr sz="1300">
              <a:solidFill>
                <a:srgbClr val="000000"/>
              </a:solidFill>
              <a:latin typeface="Lato Light"/>
              <a:ea typeface="Lato Light"/>
              <a:cs typeface="Lato Light"/>
              <a:sym typeface="Lato Light"/>
            </a:endParaRPr>
          </a:p>
          <a:p>
            <a:pPr indent="457200" lvl="0" marL="0" rtl="0" algn="l">
              <a:spcBef>
                <a:spcPts val="0"/>
              </a:spcBef>
              <a:spcAft>
                <a:spcPts val="0"/>
              </a:spcAft>
              <a:buNone/>
            </a:pPr>
            <a:r>
              <a:rPr lang="en" sz="1300">
                <a:solidFill>
                  <a:srgbClr val="000000"/>
                </a:solidFill>
                <a:latin typeface="Lato Light"/>
                <a:ea typeface="Lato Light"/>
                <a:cs typeface="Lato Light"/>
                <a:sym typeface="Lato Light"/>
              </a:rPr>
              <a:t>(ABC, CEP, CSI, TSI, MRI)</a:t>
            </a:r>
            <a:endParaRPr sz="1300">
              <a:solidFill>
                <a:srgbClr val="000000"/>
              </a:solidFill>
              <a:latin typeface="Lato Light"/>
              <a:ea typeface="Lato Light"/>
              <a:cs typeface="Lato Light"/>
              <a:sym typeface="Lato Light"/>
            </a:endParaRPr>
          </a:p>
          <a:p>
            <a:pPr indent="0" lvl="0" marL="0" rtl="0" algn="l">
              <a:spcBef>
                <a:spcPts val="0"/>
              </a:spcBef>
              <a:spcAft>
                <a:spcPts val="0"/>
              </a:spcAft>
              <a:buNone/>
            </a:pPr>
            <a:r>
              <a:rPr lang="en" sz="1300">
                <a:solidFill>
                  <a:srgbClr val="000000"/>
                </a:solidFill>
                <a:latin typeface="Lato Light"/>
                <a:ea typeface="Lato Light"/>
                <a:cs typeface="Lato Light"/>
                <a:sym typeface="Lato Light"/>
              </a:rPr>
              <a:t>Presence of bilingual program</a:t>
            </a:r>
            <a:endParaRPr sz="1300">
              <a:solidFill>
                <a:srgbClr val="000000"/>
              </a:solidFill>
              <a:latin typeface="Lato Light"/>
              <a:ea typeface="Lato Light"/>
              <a:cs typeface="Lato Light"/>
              <a:sym typeface="Lato Light"/>
            </a:endParaRPr>
          </a:p>
          <a:p>
            <a:pPr indent="0" lvl="0" marL="0" rtl="0" algn="l">
              <a:spcBef>
                <a:spcPts val="0"/>
              </a:spcBef>
              <a:spcAft>
                <a:spcPts val="0"/>
              </a:spcAft>
              <a:buNone/>
            </a:pPr>
            <a:r>
              <a:rPr lang="en" sz="1300">
                <a:solidFill>
                  <a:srgbClr val="000000"/>
                </a:solidFill>
                <a:latin typeface="Lato Light"/>
                <a:ea typeface="Lato Light"/>
                <a:cs typeface="Lato Light"/>
                <a:sym typeface="Lato Light"/>
              </a:rPr>
              <a:t>Title I school classification</a:t>
            </a:r>
            <a:endParaRPr sz="1300">
              <a:solidFill>
                <a:srgbClr val="000000"/>
              </a:solidFill>
              <a:latin typeface="Lato Light"/>
              <a:ea typeface="Lato Light"/>
              <a:cs typeface="Lato Light"/>
              <a:sym typeface="Lato Light"/>
            </a:endParaRPr>
          </a:p>
          <a:p>
            <a:pPr indent="0" lvl="0" marL="0" rtl="0" algn="l">
              <a:spcBef>
                <a:spcPts val="0"/>
              </a:spcBef>
              <a:spcAft>
                <a:spcPts val="0"/>
              </a:spcAft>
              <a:buNone/>
            </a:pPr>
            <a:r>
              <a:rPr lang="en" sz="1300">
                <a:solidFill>
                  <a:srgbClr val="000000"/>
                </a:solidFill>
                <a:latin typeface="Lato Light"/>
                <a:ea typeface="Lato Light"/>
                <a:cs typeface="Lato Light"/>
                <a:sym typeface="Lato Light"/>
              </a:rPr>
              <a:t>Census data </a:t>
            </a:r>
            <a:endParaRPr sz="1300">
              <a:solidFill>
                <a:srgbClr val="000000"/>
              </a:solidFill>
              <a:latin typeface="Lato Light"/>
              <a:ea typeface="Lato Light"/>
              <a:cs typeface="Lato Light"/>
              <a:sym typeface="Lato Light"/>
            </a:endParaRPr>
          </a:p>
          <a:p>
            <a:pPr indent="457200" lvl="0" marL="0" rtl="0" algn="l">
              <a:spcBef>
                <a:spcPts val="0"/>
              </a:spcBef>
              <a:spcAft>
                <a:spcPts val="0"/>
              </a:spcAft>
              <a:buNone/>
            </a:pPr>
            <a:r>
              <a:rPr lang="en" sz="1300">
                <a:solidFill>
                  <a:srgbClr val="000000"/>
                </a:solidFill>
                <a:latin typeface="Lato Light"/>
                <a:ea typeface="Lato Light"/>
                <a:cs typeface="Lato Light"/>
                <a:sym typeface="Lato Light"/>
              </a:rPr>
              <a:t>Acs Hs Diploma Or Less 2019 5Yr</a:t>
            </a:r>
            <a:endParaRPr sz="1300">
              <a:solidFill>
                <a:srgbClr val="000000"/>
              </a:solidFill>
              <a:latin typeface="Lato Light"/>
              <a:ea typeface="Lato Light"/>
              <a:cs typeface="Lato Light"/>
              <a:sym typeface="Lato Light"/>
            </a:endParaRPr>
          </a:p>
          <a:p>
            <a:pPr indent="457200" lvl="0" marL="0" rtl="0" algn="l">
              <a:spcBef>
                <a:spcPts val="0"/>
              </a:spcBef>
              <a:spcAft>
                <a:spcPts val="0"/>
              </a:spcAft>
              <a:buNone/>
            </a:pPr>
            <a:r>
              <a:rPr lang="en" sz="1300">
                <a:solidFill>
                  <a:srgbClr val="000000"/>
                </a:solidFill>
                <a:latin typeface="Lato Light"/>
                <a:ea typeface="Lato Light"/>
                <a:cs typeface="Lato Light"/>
                <a:sym typeface="Lato Light"/>
              </a:rPr>
              <a:t>Acs Median Household Income 2019</a:t>
            </a:r>
            <a:endParaRPr>
              <a:latin typeface="Lato Light"/>
              <a:ea typeface="Lato Light"/>
              <a:cs typeface="Lato Light"/>
              <a:sym typeface="Lato Light"/>
            </a:endParaRPr>
          </a:p>
        </p:txBody>
      </p:sp>
      <p:sp>
        <p:nvSpPr>
          <p:cNvPr id="258" name="Google Shape;258;p25"/>
          <p:cNvSpPr txBox="1"/>
          <p:nvPr/>
        </p:nvSpPr>
        <p:spPr>
          <a:xfrm>
            <a:off x="0" y="0"/>
            <a:ext cx="423900" cy="3693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E</a:t>
            </a:r>
            <a:endParaRPr sz="1300">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Launch point for future projects</a:t>
            </a:r>
            <a:endParaRPr/>
          </a:p>
          <a:p>
            <a:pPr indent="0" lvl="0" marL="0" rtl="0" algn="l">
              <a:spcBef>
                <a:spcPts val="0"/>
              </a:spcBef>
              <a:spcAft>
                <a:spcPts val="0"/>
              </a:spcAft>
              <a:buNone/>
            </a:pPr>
            <a:r>
              <a:t/>
            </a:r>
            <a:endParaRPr/>
          </a:p>
        </p:txBody>
      </p:sp>
      <p:sp>
        <p:nvSpPr>
          <p:cNvPr id="264" name="Google Shape;264;p26"/>
          <p:cNvSpPr txBox="1"/>
          <p:nvPr>
            <p:ph idx="1" type="body"/>
          </p:nvPr>
        </p:nvSpPr>
        <p:spPr>
          <a:xfrm>
            <a:off x="3000300" y="2600325"/>
            <a:ext cx="2438400" cy="1524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analysis</a:t>
            </a:r>
            <a:r>
              <a:rPr lang="en"/>
              <a:t> of </a:t>
            </a:r>
            <a:r>
              <a:rPr b="1" lang="en"/>
              <a:t>clusters </a:t>
            </a:r>
            <a:r>
              <a:rPr lang="en"/>
              <a:t>of schools </a:t>
            </a:r>
            <a:r>
              <a:rPr b="1" lang="en"/>
              <a:t>across APS</a:t>
            </a:r>
            <a:r>
              <a:rPr lang="en"/>
              <a:t> or state</a:t>
            </a:r>
            <a:endParaRPr/>
          </a:p>
          <a:p>
            <a:pPr indent="-311150" lvl="0" marL="457200" rtl="0" algn="l">
              <a:spcBef>
                <a:spcPts val="0"/>
              </a:spcBef>
              <a:spcAft>
                <a:spcPts val="0"/>
              </a:spcAft>
              <a:buSzPts val="1300"/>
              <a:buChar char="●"/>
            </a:pPr>
            <a:r>
              <a:rPr lang="en"/>
              <a:t>different performance metrics: </a:t>
            </a:r>
            <a:r>
              <a:rPr b="1" lang="en"/>
              <a:t>graduation </a:t>
            </a:r>
            <a:r>
              <a:rPr lang="en"/>
              <a:t>and </a:t>
            </a:r>
            <a:r>
              <a:rPr b="1" lang="en"/>
              <a:t>proficiency </a:t>
            </a:r>
            <a:r>
              <a:rPr lang="en"/>
              <a:t>data</a:t>
            </a:r>
            <a:endParaRPr/>
          </a:p>
        </p:txBody>
      </p:sp>
      <p:sp>
        <p:nvSpPr>
          <p:cNvPr id="265" name="Google Shape;265;p26"/>
          <p:cNvSpPr txBox="1"/>
          <p:nvPr/>
        </p:nvSpPr>
        <p:spPr>
          <a:xfrm>
            <a:off x="8720225" y="0"/>
            <a:ext cx="423900" cy="3693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Ti</a:t>
            </a:r>
            <a:endParaRPr sz="1300">
              <a:solidFill>
                <a:schemeClr val="accent1"/>
              </a:solidFill>
              <a:latin typeface="Lato"/>
              <a:ea typeface="Lato"/>
              <a:cs typeface="Lato"/>
              <a:sym typeface="Lato"/>
            </a:endParaRPr>
          </a:p>
        </p:txBody>
      </p:sp>
      <p:pic>
        <p:nvPicPr>
          <p:cNvPr id="266" name="Google Shape;266;p26"/>
          <p:cNvPicPr preferRelativeResize="0"/>
          <p:nvPr/>
        </p:nvPicPr>
        <p:blipFill>
          <a:blip r:embed="rId3">
            <a:alphaModFix/>
          </a:blip>
          <a:stretch>
            <a:fillRect/>
          </a:stretch>
        </p:blipFill>
        <p:spPr>
          <a:xfrm>
            <a:off x="5925265" y="1000050"/>
            <a:ext cx="2937672" cy="3402224"/>
          </a:xfrm>
          <a:prstGeom prst="rect">
            <a:avLst/>
          </a:prstGeom>
          <a:noFill/>
          <a:ln>
            <a:noFill/>
          </a:ln>
        </p:spPr>
      </p:pic>
      <p:sp>
        <p:nvSpPr>
          <p:cNvPr id="267" name="Google Shape;267;p26"/>
          <p:cNvSpPr txBox="1"/>
          <p:nvPr/>
        </p:nvSpPr>
        <p:spPr>
          <a:xfrm>
            <a:off x="6334137" y="4395075"/>
            <a:ext cx="1933500" cy="4002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a:solidFill>
                  <a:schemeClr val="accent1"/>
                </a:solidFill>
                <a:latin typeface="Lato"/>
                <a:ea typeface="Lato"/>
                <a:cs typeface="Lato"/>
                <a:sym typeface="Lato"/>
              </a:rPr>
              <a:t>NLP of 90 day plans</a:t>
            </a:r>
            <a:endParaRPr b="1">
              <a:solidFill>
                <a:schemeClr val="accent1"/>
              </a:solidFill>
              <a:latin typeface="Lato"/>
              <a:ea typeface="Lato"/>
              <a:cs typeface="Lato"/>
              <a:sym typeface="Lato"/>
            </a:endParaRPr>
          </a:p>
        </p:txBody>
      </p:sp>
      <p:sp>
        <p:nvSpPr>
          <p:cNvPr id="268" name="Google Shape;268;p26"/>
          <p:cNvSpPr txBox="1"/>
          <p:nvPr/>
        </p:nvSpPr>
        <p:spPr>
          <a:xfrm>
            <a:off x="3000375" y="2158650"/>
            <a:ext cx="2438400" cy="4002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a:solidFill>
                  <a:schemeClr val="accent1"/>
                </a:solidFill>
                <a:latin typeface="Lato"/>
                <a:ea typeface="Lato"/>
                <a:cs typeface="Lato"/>
                <a:sym typeface="Lato"/>
              </a:rPr>
              <a:t>More descriptive analysis</a:t>
            </a:r>
            <a:endParaRPr b="1">
              <a:solidFill>
                <a:schemeClr val="accent1"/>
              </a:solidFill>
              <a:latin typeface="Lato"/>
              <a:ea typeface="Lato"/>
              <a:cs typeface="Lato"/>
              <a:sym typeface="Lato"/>
            </a:endParaRPr>
          </a:p>
        </p:txBody>
      </p:sp>
      <p:sp>
        <p:nvSpPr>
          <p:cNvPr id="269" name="Google Shape;269;p26"/>
          <p:cNvSpPr txBox="1"/>
          <p:nvPr>
            <p:ph idx="1" type="body"/>
          </p:nvPr>
        </p:nvSpPr>
        <p:spPr>
          <a:xfrm>
            <a:off x="266700" y="2561531"/>
            <a:ext cx="2543100" cy="1772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a:t>Add </a:t>
            </a:r>
            <a:r>
              <a:rPr b="1" lang="en"/>
              <a:t>zoning </a:t>
            </a:r>
            <a:r>
              <a:rPr lang="en"/>
              <a:t>areas for schools</a:t>
            </a:r>
            <a:endParaRPr/>
          </a:p>
          <a:p>
            <a:pPr indent="-311150" lvl="0" marL="457200" rtl="0" algn="l">
              <a:spcBef>
                <a:spcPts val="1200"/>
              </a:spcBef>
              <a:spcAft>
                <a:spcPts val="0"/>
              </a:spcAft>
              <a:buSzPts val="1300"/>
              <a:buChar char="●"/>
            </a:pPr>
            <a:r>
              <a:rPr lang="en"/>
              <a:t>Calculate average </a:t>
            </a:r>
            <a:r>
              <a:rPr b="1" lang="en"/>
              <a:t>census data</a:t>
            </a:r>
            <a:r>
              <a:rPr lang="en"/>
              <a:t> per zone</a:t>
            </a:r>
            <a:endParaRPr/>
          </a:p>
          <a:p>
            <a:pPr indent="-311150" lvl="0" marL="457200" rtl="0" algn="l">
              <a:spcBef>
                <a:spcPts val="0"/>
              </a:spcBef>
              <a:spcAft>
                <a:spcPts val="0"/>
              </a:spcAft>
              <a:buSzPts val="1300"/>
              <a:buChar char="●"/>
            </a:pPr>
            <a:r>
              <a:rPr lang="en"/>
              <a:t>Add community </a:t>
            </a:r>
            <a:r>
              <a:rPr b="1" lang="en"/>
              <a:t>resources </a:t>
            </a:r>
            <a:r>
              <a:rPr lang="en"/>
              <a:t>and </a:t>
            </a:r>
            <a:r>
              <a:rPr b="1" lang="en"/>
              <a:t>infrastructure </a:t>
            </a:r>
            <a:r>
              <a:rPr lang="en"/>
              <a:t>locations and frequencies per zone</a:t>
            </a:r>
            <a:endParaRPr/>
          </a:p>
        </p:txBody>
      </p:sp>
      <p:sp>
        <p:nvSpPr>
          <p:cNvPr id="270" name="Google Shape;270;p26"/>
          <p:cNvSpPr txBox="1"/>
          <p:nvPr/>
        </p:nvSpPr>
        <p:spPr>
          <a:xfrm>
            <a:off x="371475" y="2158650"/>
            <a:ext cx="2438400" cy="4002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a:solidFill>
                  <a:schemeClr val="accent1"/>
                </a:solidFill>
                <a:latin typeface="Lato"/>
                <a:ea typeface="Lato"/>
                <a:cs typeface="Lato"/>
                <a:sym typeface="Lato"/>
              </a:rPr>
              <a:t>Extensions of mapping</a:t>
            </a:r>
            <a:endParaRPr b="1">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Acknowledgements</a:t>
            </a:r>
            <a:endParaRPr/>
          </a:p>
        </p:txBody>
      </p:sp>
      <p:pic>
        <p:nvPicPr>
          <p:cNvPr id="276" name="Google Shape;276;p27"/>
          <p:cNvPicPr preferRelativeResize="0"/>
          <p:nvPr/>
        </p:nvPicPr>
        <p:blipFill>
          <a:blip r:embed="rId3">
            <a:alphaModFix/>
          </a:blip>
          <a:stretch>
            <a:fillRect/>
          </a:stretch>
        </p:blipFill>
        <p:spPr>
          <a:xfrm>
            <a:off x="272250" y="2571750"/>
            <a:ext cx="1905000" cy="1905000"/>
          </a:xfrm>
          <a:prstGeom prst="rect">
            <a:avLst/>
          </a:prstGeom>
          <a:noFill/>
          <a:ln>
            <a:noFill/>
          </a:ln>
        </p:spPr>
      </p:pic>
      <p:pic>
        <p:nvPicPr>
          <p:cNvPr id="277" name="Google Shape;277;p27"/>
          <p:cNvPicPr preferRelativeResize="0"/>
          <p:nvPr/>
        </p:nvPicPr>
        <p:blipFill>
          <a:blip r:embed="rId4">
            <a:alphaModFix/>
          </a:blip>
          <a:stretch>
            <a:fillRect/>
          </a:stretch>
        </p:blipFill>
        <p:spPr>
          <a:xfrm>
            <a:off x="4056175" y="824609"/>
            <a:ext cx="4625951" cy="1764074"/>
          </a:xfrm>
          <a:prstGeom prst="rect">
            <a:avLst/>
          </a:prstGeom>
          <a:noFill/>
          <a:ln>
            <a:noFill/>
          </a:ln>
        </p:spPr>
      </p:pic>
      <p:sp>
        <p:nvSpPr>
          <p:cNvPr id="278" name="Google Shape;278;p27"/>
          <p:cNvSpPr txBox="1"/>
          <p:nvPr/>
        </p:nvSpPr>
        <p:spPr>
          <a:xfrm>
            <a:off x="8720225" y="0"/>
            <a:ext cx="423900" cy="3693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Ty</a:t>
            </a:r>
            <a:endParaRPr sz="1300">
              <a:solidFill>
                <a:schemeClr val="accent1"/>
              </a:solidFill>
              <a:latin typeface="Lato"/>
              <a:ea typeface="Lato"/>
              <a:cs typeface="Lato"/>
              <a:sym typeface="Lato"/>
            </a:endParaRPr>
          </a:p>
        </p:txBody>
      </p:sp>
      <p:pic>
        <p:nvPicPr>
          <p:cNvPr id="279" name="Google Shape;279;p27">
            <a:hlinkClick r:id="rId5"/>
          </p:cNvPr>
          <p:cNvPicPr preferRelativeResize="0"/>
          <p:nvPr/>
        </p:nvPicPr>
        <p:blipFill rotWithShape="1">
          <a:blip r:embed="rId6">
            <a:alphaModFix/>
          </a:blip>
          <a:srcRect b="30952" l="7864" r="9871" t="28369"/>
          <a:stretch/>
        </p:blipFill>
        <p:spPr>
          <a:xfrm>
            <a:off x="3848450" y="2772431"/>
            <a:ext cx="3358900" cy="1503639"/>
          </a:xfrm>
          <a:prstGeom prst="rect">
            <a:avLst/>
          </a:prstGeom>
          <a:noFill/>
          <a:ln>
            <a:noFill/>
          </a:ln>
        </p:spPr>
      </p:pic>
      <p:pic>
        <p:nvPicPr>
          <p:cNvPr id="280" name="Google Shape;280;p27"/>
          <p:cNvPicPr preferRelativeResize="0"/>
          <p:nvPr/>
        </p:nvPicPr>
        <p:blipFill>
          <a:blip r:embed="rId7">
            <a:alphaModFix/>
          </a:blip>
          <a:stretch>
            <a:fillRect/>
          </a:stretch>
        </p:blipFill>
        <p:spPr>
          <a:xfrm>
            <a:off x="2177250" y="2664875"/>
            <a:ext cx="1823607" cy="1718750"/>
          </a:xfrm>
          <a:prstGeom prst="rect">
            <a:avLst/>
          </a:prstGeom>
          <a:noFill/>
          <a:ln>
            <a:noFill/>
          </a:ln>
        </p:spPr>
      </p:pic>
      <p:pic>
        <p:nvPicPr>
          <p:cNvPr id="281" name="Google Shape;281;p27">
            <a:hlinkClick r:id="rId8"/>
          </p:cNvPr>
          <p:cNvPicPr preferRelativeResize="0"/>
          <p:nvPr/>
        </p:nvPicPr>
        <p:blipFill>
          <a:blip r:embed="rId9">
            <a:alphaModFix/>
          </a:blip>
          <a:stretch>
            <a:fillRect/>
          </a:stretch>
        </p:blipFill>
        <p:spPr>
          <a:xfrm>
            <a:off x="7053450" y="2659982"/>
            <a:ext cx="1823600" cy="172853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8"/>
          <p:cNvSpPr txBox="1"/>
          <p:nvPr>
            <p:ph type="ctrTitle"/>
          </p:nvPr>
        </p:nvSpPr>
        <p:spPr>
          <a:xfrm>
            <a:off x="729450" y="1322450"/>
            <a:ext cx="3242400" cy="151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 </a:t>
            </a:r>
            <a:endParaRPr/>
          </a:p>
          <a:p>
            <a:pPr indent="0" lvl="0" marL="0" rtl="0" algn="l">
              <a:spcBef>
                <a:spcPts val="0"/>
              </a:spcBef>
              <a:spcAft>
                <a:spcPts val="0"/>
              </a:spcAft>
              <a:buNone/>
            </a:pPr>
            <a:r>
              <a:rPr lang="en"/>
              <a:t>Questions?</a:t>
            </a:r>
            <a:endParaRPr/>
          </a:p>
        </p:txBody>
      </p:sp>
      <p:sp>
        <p:nvSpPr>
          <p:cNvPr id="287" name="Google Shape;287;p28"/>
          <p:cNvSpPr/>
          <p:nvPr/>
        </p:nvSpPr>
        <p:spPr>
          <a:xfrm>
            <a:off x="4182693" y="2502070"/>
            <a:ext cx="1284900" cy="1936500"/>
          </a:xfrm>
          <a:prstGeom prst="rect">
            <a:avLst/>
          </a:prstGeom>
          <a:solidFill>
            <a:schemeClr val="lt1"/>
          </a:solidFill>
          <a:ln cap="flat" cmpd="sng" w="28575">
            <a:solidFill>
              <a:srgbClr val="49AC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asdf</a:t>
            </a:r>
            <a:endParaRPr>
              <a:latin typeface="Lato"/>
              <a:ea typeface="Lato"/>
              <a:cs typeface="Lato"/>
              <a:sym typeface="Lato"/>
            </a:endParaRPr>
          </a:p>
        </p:txBody>
      </p:sp>
      <p:sp>
        <p:nvSpPr>
          <p:cNvPr id="288" name="Google Shape;288;p28"/>
          <p:cNvSpPr/>
          <p:nvPr/>
        </p:nvSpPr>
        <p:spPr>
          <a:xfrm>
            <a:off x="7240892" y="2502070"/>
            <a:ext cx="1284900" cy="1936500"/>
          </a:xfrm>
          <a:prstGeom prst="rect">
            <a:avLst/>
          </a:prstGeom>
          <a:solidFill>
            <a:schemeClr val="lt1"/>
          </a:solidFill>
          <a:ln cap="flat" cmpd="sng" w="28575">
            <a:solidFill>
              <a:srgbClr val="FDCD7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9" name="Google Shape;289;p28"/>
          <p:cNvSpPr/>
          <p:nvPr/>
        </p:nvSpPr>
        <p:spPr>
          <a:xfrm>
            <a:off x="5729247" y="2502070"/>
            <a:ext cx="1284900" cy="1936500"/>
          </a:xfrm>
          <a:prstGeom prst="rect">
            <a:avLst/>
          </a:prstGeom>
          <a:solidFill>
            <a:schemeClr val="lt1"/>
          </a:solidFill>
          <a:ln cap="flat" cmpd="sng" w="28575">
            <a:solidFill>
              <a:srgbClr val="8064A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90" name="Google Shape;290;p28"/>
          <p:cNvPicPr preferRelativeResize="0"/>
          <p:nvPr/>
        </p:nvPicPr>
        <p:blipFill rotWithShape="1">
          <a:blip r:embed="rId3">
            <a:alphaModFix/>
          </a:blip>
          <a:srcRect b="8269" l="24926" r="24921" t="39849"/>
          <a:stretch/>
        </p:blipFill>
        <p:spPr>
          <a:xfrm>
            <a:off x="7275802" y="2983162"/>
            <a:ext cx="1206599" cy="1186952"/>
          </a:xfrm>
          <a:prstGeom prst="rect">
            <a:avLst/>
          </a:prstGeom>
          <a:noFill/>
          <a:ln>
            <a:noFill/>
          </a:ln>
        </p:spPr>
      </p:pic>
      <p:pic>
        <p:nvPicPr>
          <p:cNvPr id="291" name="Google Shape;291;p28" title="IMG_8324.JPG"/>
          <p:cNvPicPr preferRelativeResize="0"/>
          <p:nvPr/>
        </p:nvPicPr>
        <p:blipFill rotWithShape="1">
          <a:blip r:embed="rId4">
            <a:alphaModFix/>
          </a:blip>
          <a:srcRect b="9082" l="26679" r="25906" t="40514"/>
          <a:stretch/>
        </p:blipFill>
        <p:spPr>
          <a:xfrm>
            <a:off x="5801357" y="2983176"/>
            <a:ext cx="1140703" cy="1153728"/>
          </a:xfrm>
          <a:prstGeom prst="rect">
            <a:avLst/>
          </a:prstGeom>
          <a:noFill/>
          <a:ln>
            <a:noFill/>
          </a:ln>
        </p:spPr>
      </p:pic>
      <p:pic>
        <p:nvPicPr>
          <p:cNvPr id="292" name="Google Shape;292;p28" title="File_000.png"/>
          <p:cNvPicPr preferRelativeResize="0"/>
          <p:nvPr/>
        </p:nvPicPr>
        <p:blipFill rotWithShape="1">
          <a:blip r:embed="rId5">
            <a:alphaModFix/>
          </a:blip>
          <a:srcRect b="9087" l="28816" r="28612" t="40484"/>
          <a:stretch/>
        </p:blipFill>
        <p:spPr>
          <a:xfrm>
            <a:off x="4257683" y="2999773"/>
            <a:ext cx="1140704" cy="1153728"/>
          </a:xfrm>
          <a:prstGeom prst="rect">
            <a:avLst/>
          </a:prstGeom>
          <a:noFill/>
          <a:ln>
            <a:noFill/>
          </a:ln>
        </p:spPr>
      </p:pic>
      <p:pic>
        <p:nvPicPr>
          <p:cNvPr id="293" name="Google Shape;293;p28"/>
          <p:cNvPicPr preferRelativeResize="0"/>
          <p:nvPr/>
        </p:nvPicPr>
        <p:blipFill>
          <a:blip r:embed="rId6">
            <a:alphaModFix/>
          </a:blip>
          <a:stretch>
            <a:fillRect/>
          </a:stretch>
        </p:blipFill>
        <p:spPr>
          <a:xfrm>
            <a:off x="7158199" y="1118089"/>
            <a:ext cx="1450200" cy="1467000"/>
          </a:xfrm>
          <a:prstGeom prst="ellipse">
            <a:avLst/>
          </a:prstGeom>
          <a:noFill/>
          <a:ln cap="flat" cmpd="sng" w="19050">
            <a:solidFill>
              <a:srgbClr val="FDCD71"/>
            </a:solidFill>
            <a:prstDash val="solid"/>
            <a:round/>
            <a:headEnd len="sm" w="sm" type="none"/>
            <a:tailEnd len="sm" w="sm" type="none"/>
          </a:ln>
        </p:spPr>
      </p:pic>
      <p:pic>
        <p:nvPicPr>
          <p:cNvPr id="294" name="Google Shape;294;p28"/>
          <p:cNvPicPr preferRelativeResize="0"/>
          <p:nvPr/>
        </p:nvPicPr>
        <p:blipFill>
          <a:blip r:embed="rId7">
            <a:alphaModFix/>
          </a:blip>
          <a:stretch>
            <a:fillRect/>
          </a:stretch>
        </p:blipFill>
        <p:spPr>
          <a:xfrm>
            <a:off x="4083077" y="1118089"/>
            <a:ext cx="1450200" cy="1467000"/>
          </a:xfrm>
          <a:prstGeom prst="ellipse">
            <a:avLst/>
          </a:prstGeom>
          <a:noFill/>
          <a:ln cap="flat" cmpd="sng" w="19050">
            <a:solidFill>
              <a:srgbClr val="49ACC5"/>
            </a:solidFill>
            <a:prstDash val="solid"/>
            <a:round/>
            <a:headEnd len="sm" w="sm" type="none"/>
            <a:tailEnd len="sm" w="sm" type="none"/>
          </a:ln>
        </p:spPr>
      </p:pic>
      <p:pic>
        <p:nvPicPr>
          <p:cNvPr id="295" name="Google Shape;295;p28"/>
          <p:cNvPicPr preferRelativeResize="0"/>
          <p:nvPr/>
        </p:nvPicPr>
        <p:blipFill>
          <a:blip r:embed="rId8">
            <a:alphaModFix/>
          </a:blip>
          <a:stretch>
            <a:fillRect/>
          </a:stretch>
        </p:blipFill>
        <p:spPr>
          <a:xfrm>
            <a:off x="5644531" y="1118089"/>
            <a:ext cx="1450200" cy="1467000"/>
          </a:xfrm>
          <a:prstGeom prst="ellipse">
            <a:avLst/>
          </a:prstGeom>
          <a:noFill/>
          <a:ln cap="flat" cmpd="sng" w="19050">
            <a:solidFill>
              <a:srgbClr val="8064A2"/>
            </a:solidFill>
            <a:prstDash val="solid"/>
            <a:round/>
            <a:headEnd len="sm" w="sm" type="none"/>
            <a:tailEnd len="sm" w="sm" type="none"/>
          </a:ln>
        </p:spPr>
      </p:pic>
      <p:sp>
        <p:nvSpPr>
          <p:cNvPr id="296" name="Google Shape;296;p28"/>
          <p:cNvSpPr txBox="1"/>
          <p:nvPr/>
        </p:nvSpPr>
        <p:spPr>
          <a:xfrm>
            <a:off x="5766390" y="2584973"/>
            <a:ext cx="1206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accent1"/>
                </a:solidFill>
                <a:latin typeface="Lato"/>
                <a:ea typeface="Lato"/>
                <a:cs typeface="Lato"/>
                <a:sym typeface="Lato"/>
              </a:rPr>
              <a:t>Tim McKee</a:t>
            </a:r>
            <a:endParaRPr b="1" sz="1300">
              <a:solidFill>
                <a:schemeClr val="accent1"/>
              </a:solidFill>
              <a:latin typeface="Lato"/>
              <a:ea typeface="Lato"/>
              <a:cs typeface="Lato"/>
              <a:sym typeface="Lato"/>
            </a:endParaRPr>
          </a:p>
        </p:txBody>
      </p:sp>
      <p:sp>
        <p:nvSpPr>
          <p:cNvPr id="297" name="Google Shape;297;p28"/>
          <p:cNvSpPr txBox="1"/>
          <p:nvPr/>
        </p:nvSpPr>
        <p:spPr>
          <a:xfrm>
            <a:off x="4170039" y="2584973"/>
            <a:ext cx="1206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accent1"/>
                </a:solidFill>
                <a:latin typeface="Lato"/>
                <a:ea typeface="Lato"/>
                <a:cs typeface="Lato"/>
                <a:sym typeface="Lato"/>
              </a:rPr>
              <a:t>Tyre’ Beard</a:t>
            </a:r>
            <a:endParaRPr b="1" sz="1300">
              <a:solidFill>
                <a:schemeClr val="accent1"/>
              </a:solidFill>
              <a:latin typeface="Lato"/>
              <a:ea typeface="Lato"/>
              <a:cs typeface="Lato"/>
              <a:sym typeface="Lato"/>
            </a:endParaRPr>
          </a:p>
        </p:txBody>
      </p:sp>
      <p:sp>
        <p:nvSpPr>
          <p:cNvPr id="298" name="Google Shape;298;p28"/>
          <p:cNvSpPr txBox="1"/>
          <p:nvPr/>
        </p:nvSpPr>
        <p:spPr>
          <a:xfrm>
            <a:off x="7154801" y="2584973"/>
            <a:ext cx="1450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accent1"/>
                </a:solidFill>
                <a:latin typeface="Lato"/>
                <a:ea typeface="Lato"/>
                <a:cs typeface="Lato"/>
                <a:sym typeface="Lato"/>
              </a:rPr>
              <a:t>Emily Walukas</a:t>
            </a:r>
            <a:endParaRPr b="1" sz="1300">
              <a:solidFill>
                <a:schemeClr val="accent1"/>
              </a:solidFill>
              <a:latin typeface="Lato"/>
              <a:ea typeface="Lato"/>
              <a:cs typeface="Lato"/>
              <a:sym typeface="Lato"/>
            </a:endParaRPr>
          </a:p>
        </p:txBody>
      </p:sp>
      <p:sp>
        <p:nvSpPr>
          <p:cNvPr id="299" name="Google Shape;299;p28"/>
          <p:cNvSpPr txBox="1"/>
          <p:nvPr/>
        </p:nvSpPr>
        <p:spPr>
          <a:xfrm>
            <a:off x="7275802" y="4092805"/>
            <a:ext cx="120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1"/>
                </a:solidFill>
                <a:latin typeface="Lato Light"/>
                <a:ea typeface="Lato Light"/>
                <a:cs typeface="Lato Light"/>
                <a:sym typeface="Lato Light"/>
              </a:rPr>
              <a:t>LinkedIn</a:t>
            </a:r>
            <a:endParaRPr sz="1200">
              <a:solidFill>
                <a:schemeClr val="accent1"/>
              </a:solidFill>
              <a:latin typeface="Lato Light"/>
              <a:ea typeface="Lato Light"/>
              <a:cs typeface="Lato Light"/>
              <a:sym typeface="Lato Light"/>
            </a:endParaRPr>
          </a:p>
        </p:txBody>
      </p:sp>
      <p:sp>
        <p:nvSpPr>
          <p:cNvPr id="300" name="Google Shape;300;p28"/>
          <p:cNvSpPr txBox="1"/>
          <p:nvPr/>
        </p:nvSpPr>
        <p:spPr>
          <a:xfrm>
            <a:off x="5750940" y="4092805"/>
            <a:ext cx="120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1"/>
                </a:solidFill>
                <a:latin typeface="Lato Light"/>
                <a:ea typeface="Lato Light"/>
                <a:cs typeface="Lato Light"/>
                <a:sym typeface="Lato Light"/>
              </a:rPr>
              <a:t>LinkedIn</a:t>
            </a:r>
            <a:endParaRPr sz="1200">
              <a:solidFill>
                <a:schemeClr val="accent1"/>
              </a:solidFill>
              <a:latin typeface="Lato Light"/>
              <a:ea typeface="Lato Light"/>
              <a:cs typeface="Lato Light"/>
              <a:sym typeface="Lato Light"/>
            </a:endParaRPr>
          </a:p>
        </p:txBody>
      </p:sp>
      <p:sp>
        <p:nvSpPr>
          <p:cNvPr id="301" name="Google Shape;301;p28"/>
          <p:cNvSpPr txBox="1"/>
          <p:nvPr/>
        </p:nvSpPr>
        <p:spPr>
          <a:xfrm>
            <a:off x="4170039" y="4092805"/>
            <a:ext cx="120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1"/>
                </a:solidFill>
                <a:latin typeface="Lato Light"/>
                <a:ea typeface="Lato Light"/>
                <a:cs typeface="Lato Light"/>
                <a:sym typeface="Lato Light"/>
              </a:rPr>
              <a:t>LinkedIn</a:t>
            </a:r>
            <a:endParaRPr sz="1200">
              <a:solidFill>
                <a:schemeClr val="accent1"/>
              </a:solidFill>
              <a:latin typeface="Lato Light"/>
              <a:ea typeface="Lato Light"/>
              <a:cs typeface="Lato Light"/>
              <a:sym typeface="Lato Light"/>
            </a:endParaRPr>
          </a:p>
        </p:txBody>
      </p:sp>
      <p:pic>
        <p:nvPicPr>
          <p:cNvPr id="302" name="Google Shape;302;p28"/>
          <p:cNvPicPr preferRelativeResize="0"/>
          <p:nvPr/>
        </p:nvPicPr>
        <p:blipFill>
          <a:blip r:embed="rId9">
            <a:alphaModFix/>
          </a:blip>
          <a:stretch>
            <a:fillRect/>
          </a:stretch>
        </p:blipFill>
        <p:spPr>
          <a:xfrm>
            <a:off x="859150" y="2729275"/>
            <a:ext cx="1731650" cy="2147525"/>
          </a:xfrm>
          <a:prstGeom prst="rect">
            <a:avLst/>
          </a:prstGeom>
          <a:noFill/>
          <a:ln>
            <a:noFill/>
          </a:ln>
        </p:spPr>
      </p:pic>
      <p:sp>
        <p:nvSpPr>
          <p:cNvPr id="303" name="Google Shape;303;p28"/>
          <p:cNvSpPr txBox="1"/>
          <p:nvPr/>
        </p:nvSpPr>
        <p:spPr>
          <a:xfrm>
            <a:off x="2569575" y="3427125"/>
            <a:ext cx="1351500" cy="151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Lato"/>
                <a:ea typeface="Lato"/>
                <a:cs typeface="Lato"/>
                <a:sym typeface="Lato"/>
              </a:rPr>
              <a:t>To access:</a:t>
            </a:r>
            <a:endParaRPr b="1" sz="1500">
              <a:latin typeface="Lato"/>
              <a:ea typeface="Lato"/>
              <a:cs typeface="Lato"/>
              <a:sym typeface="Lato"/>
            </a:endParaRPr>
          </a:p>
          <a:p>
            <a:pPr indent="0" lvl="0" marL="0" rtl="0" algn="l">
              <a:lnSpc>
                <a:spcPct val="115000"/>
              </a:lnSpc>
              <a:spcBef>
                <a:spcPts val="0"/>
              </a:spcBef>
              <a:spcAft>
                <a:spcPts val="0"/>
              </a:spcAft>
              <a:buNone/>
            </a:pPr>
            <a:r>
              <a:rPr b="1" lang="en" sz="900">
                <a:latin typeface="Lato"/>
                <a:ea typeface="Lato"/>
                <a:cs typeface="Lato"/>
                <a:sym typeface="Lato"/>
              </a:rPr>
              <a:t>Interactive map</a:t>
            </a:r>
            <a:endParaRPr b="1" sz="900">
              <a:latin typeface="Lato"/>
              <a:ea typeface="Lato"/>
              <a:cs typeface="Lato"/>
              <a:sym typeface="Lato"/>
            </a:endParaRPr>
          </a:p>
          <a:p>
            <a:pPr indent="0" lvl="0" marL="0" rtl="0" algn="l">
              <a:lnSpc>
                <a:spcPct val="115000"/>
              </a:lnSpc>
              <a:spcBef>
                <a:spcPts val="0"/>
              </a:spcBef>
              <a:spcAft>
                <a:spcPts val="0"/>
              </a:spcAft>
              <a:buNone/>
            </a:pPr>
            <a:r>
              <a:rPr b="1" lang="en" sz="900">
                <a:latin typeface="Lato"/>
                <a:ea typeface="Lato"/>
                <a:cs typeface="Lato"/>
                <a:sym typeface="Lato"/>
              </a:rPr>
              <a:t>Attendance graphs</a:t>
            </a:r>
            <a:endParaRPr b="1" sz="900">
              <a:latin typeface="Lato"/>
              <a:ea typeface="Lato"/>
              <a:cs typeface="Lato"/>
              <a:sym typeface="Lato"/>
            </a:endParaRPr>
          </a:p>
          <a:p>
            <a:pPr indent="0" lvl="0" marL="0" rtl="0" algn="l">
              <a:lnSpc>
                <a:spcPct val="115000"/>
              </a:lnSpc>
              <a:spcBef>
                <a:spcPts val="0"/>
              </a:spcBef>
              <a:spcAft>
                <a:spcPts val="0"/>
              </a:spcAft>
              <a:buNone/>
            </a:pPr>
            <a:r>
              <a:rPr b="1" lang="en" sz="900">
                <a:latin typeface="Lato"/>
                <a:ea typeface="Lato"/>
                <a:cs typeface="Lato"/>
                <a:sym typeface="Lato"/>
              </a:rPr>
              <a:t>Social emotional habit survey result visualizations</a:t>
            </a:r>
            <a:endParaRPr b="1" sz="900">
              <a:latin typeface="Lato"/>
              <a:ea typeface="Lato"/>
              <a:cs typeface="Lato"/>
              <a:sym typeface="Lato"/>
            </a:endParaRPr>
          </a:p>
          <a:p>
            <a:pPr indent="0" lvl="0" marL="0" rtl="0" algn="l">
              <a:lnSpc>
                <a:spcPct val="115000"/>
              </a:lnSpc>
              <a:spcBef>
                <a:spcPts val="0"/>
              </a:spcBef>
              <a:spcAft>
                <a:spcPts val="0"/>
              </a:spcAft>
              <a:buNone/>
            </a:pPr>
            <a:r>
              <a:rPr b="1" lang="en" sz="900">
                <a:latin typeface="Lato"/>
                <a:ea typeface="Lato"/>
                <a:cs typeface="Lato"/>
                <a:sym typeface="Lato"/>
              </a:rPr>
              <a:t>Per Pupil Expenditure (PPE) graphs</a:t>
            </a:r>
            <a:endParaRPr sz="700">
              <a:solidFill>
                <a:schemeClr val="accent1"/>
              </a:solidFill>
              <a:latin typeface="Lato Light"/>
              <a:ea typeface="Lato Light"/>
              <a:cs typeface="Lato Light"/>
              <a:sym typeface="Lato Light"/>
            </a:endParaRPr>
          </a:p>
        </p:txBody>
      </p:sp>
      <p:sp>
        <p:nvSpPr>
          <p:cNvPr id="304" name="Google Shape;304;p28"/>
          <p:cNvSpPr txBox="1"/>
          <p:nvPr/>
        </p:nvSpPr>
        <p:spPr>
          <a:xfrm>
            <a:off x="8720225" y="0"/>
            <a:ext cx="423900" cy="3693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Ty</a:t>
            </a:r>
            <a:endParaRPr sz="1300">
              <a:solidFill>
                <a:schemeClr val="accen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307"/>
              <a:buFont typeface="Arial"/>
              <a:buNone/>
            </a:pPr>
            <a:r>
              <a:rPr lang="en"/>
              <a:t>Main learning opportunities (obstacles)</a:t>
            </a:r>
            <a:br>
              <a:rPr lang="en"/>
            </a:br>
            <a:endParaRPr/>
          </a:p>
        </p:txBody>
      </p:sp>
      <p:sp>
        <p:nvSpPr>
          <p:cNvPr id="314" name="Google Shape;314;p30"/>
          <p:cNvSpPr txBox="1"/>
          <p:nvPr>
            <p:ph idx="1" type="body"/>
          </p:nvPr>
        </p:nvSpPr>
        <p:spPr>
          <a:xfrm>
            <a:off x="468600" y="1853850"/>
            <a:ext cx="3999600" cy="299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latin typeface="Lato Light"/>
                <a:ea typeface="Lato Light"/>
                <a:cs typeface="Lato Light"/>
                <a:sym typeface="Lato Light"/>
              </a:rPr>
              <a:t>Readily available but </a:t>
            </a:r>
            <a:r>
              <a:rPr b="1" lang="en" sz="1700"/>
              <a:t>Formatting </a:t>
            </a:r>
            <a:r>
              <a:rPr lang="en" sz="1700">
                <a:latin typeface="Lato Light"/>
                <a:ea typeface="Lato Light"/>
                <a:cs typeface="Lato Light"/>
                <a:sym typeface="Lato Light"/>
              </a:rPr>
              <a:t>(</a:t>
            </a:r>
            <a:r>
              <a:rPr lang="en" sz="1700" u="sng">
                <a:solidFill>
                  <a:schemeClr val="hlink"/>
                </a:solidFill>
                <a:latin typeface="Lato Light"/>
                <a:ea typeface="Lato Light"/>
                <a:cs typeface="Lato Light"/>
                <a:sym typeface="Lato Light"/>
                <a:hlinkClick r:id="rId3"/>
              </a:rPr>
              <a:t>long vs. wide, column labels vary by year</a:t>
            </a:r>
            <a:r>
              <a:rPr lang="en" sz="1700">
                <a:latin typeface="Lato Light"/>
                <a:ea typeface="Lato Light"/>
                <a:cs typeface="Lato Light"/>
                <a:sym typeface="Lato Light"/>
              </a:rPr>
              <a:t>)</a:t>
            </a:r>
            <a:endParaRPr sz="1700">
              <a:latin typeface="Lato Light"/>
              <a:ea typeface="Lato Light"/>
              <a:cs typeface="Lato Light"/>
              <a:sym typeface="Lato Light"/>
            </a:endParaRPr>
          </a:p>
          <a:p>
            <a:pPr indent="0" lvl="0" marL="0" rtl="0" algn="l">
              <a:spcBef>
                <a:spcPts val="1200"/>
              </a:spcBef>
              <a:spcAft>
                <a:spcPts val="0"/>
              </a:spcAft>
              <a:buNone/>
            </a:pPr>
            <a:r>
              <a:rPr b="1" lang="en" sz="1700"/>
              <a:t>Maturity of data </a:t>
            </a:r>
            <a:r>
              <a:rPr lang="en" sz="1700">
                <a:latin typeface="Lato Light"/>
                <a:ea typeface="Lato Light"/>
                <a:cs typeface="Lato Light"/>
                <a:sym typeface="Lato Light"/>
              </a:rPr>
              <a:t>(presented in csvs instead of a public API)</a:t>
            </a:r>
            <a:endParaRPr sz="1700">
              <a:latin typeface="Lato Light"/>
              <a:ea typeface="Lato Light"/>
              <a:cs typeface="Lato Light"/>
              <a:sym typeface="Lato Light"/>
            </a:endParaRPr>
          </a:p>
          <a:p>
            <a:pPr indent="0" lvl="0" marL="0" rtl="0" algn="l">
              <a:spcBef>
                <a:spcPts val="1200"/>
              </a:spcBef>
              <a:spcAft>
                <a:spcPts val="1200"/>
              </a:spcAft>
              <a:buNone/>
            </a:pPr>
            <a:r>
              <a:rPr b="1" lang="en" sz="1700"/>
              <a:t>Data </a:t>
            </a:r>
            <a:r>
              <a:rPr b="1" lang="en" sz="1700"/>
              <a:t>dictionaries</a:t>
            </a:r>
            <a:r>
              <a:rPr lang="en" sz="1700">
                <a:latin typeface="Lato Light"/>
                <a:ea typeface="Lato Light"/>
                <a:cs typeface="Lato Light"/>
                <a:sym typeface="Lato Light"/>
              </a:rPr>
              <a:t> and lack there of and lots of educational industry definitions</a:t>
            </a:r>
            <a:endParaRPr sz="1700">
              <a:latin typeface="Lato Light"/>
              <a:ea typeface="Lato Light"/>
              <a:cs typeface="Lato Light"/>
              <a:sym typeface="Lato Light"/>
            </a:endParaRPr>
          </a:p>
        </p:txBody>
      </p:sp>
      <p:sp>
        <p:nvSpPr>
          <p:cNvPr id="315" name="Google Shape;315;p30"/>
          <p:cNvSpPr txBox="1"/>
          <p:nvPr>
            <p:ph idx="1" type="body"/>
          </p:nvPr>
        </p:nvSpPr>
        <p:spPr>
          <a:xfrm>
            <a:off x="4631350" y="1853850"/>
            <a:ext cx="3892200" cy="26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018"/>
              <a:buNone/>
            </a:pPr>
            <a:r>
              <a:rPr b="1" lang="en" sz="1700"/>
              <a:t>Census</a:t>
            </a:r>
            <a:r>
              <a:rPr lang="en" sz="1700">
                <a:latin typeface="Lato Light"/>
                <a:ea typeface="Lato Light"/>
                <a:cs typeface="Lato Light"/>
                <a:sym typeface="Lato Light"/>
              </a:rPr>
              <a:t>.gov API </a:t>
            </a:r>
            <a:r>
              <a:rPr b="1" lang="en" sz="1700"/>
              <a:t>Shutdown</a:t>
            </a:r>
            <a:r>
              <a:rPr lang="en" sz="1700">
                <a:latin typeface="Lato Light"/>
                <a:ea typeface="Lato Light"/>
                <a:cs typeface="Lato Light"/>
                <a:sym typeface="Lato Light"/>
              </a:rPr>
              <a:t>: Updated security policy halted API access, requiring a switch to the FTP server </a:t>
            </a:r>
            <a:endParaRPr sz="1700">
              <a:latin typeface="Lato Light"/>
              <a:ea typeface="Lato Light"/>
              <a:cs typeface="Lato Light"/>
              <a:sym typeface="Lato Light"/>
            </a:endParaRPr>
          </a:p>
          <a:p>
            <a:pPr indent="0" lvl="0" marL="0" rtl="0" algn="l">
              <a:spcBef>
                <a:spcPts val="1200"/>
              </a:spcBef>
              <a:spcAft>
                <a:spcPts val="0"/>
              </a:spcAft>
              <a:buSzPts val="1018"/>
              <a:buNone/>
            </a:pPr>
            <a:r>
              <a:rPr lang="en" sz="1700">
                <a:latin typeface="Lato Light"/>
                <a:ea typeface="Lato Light"/>
                <a:cs typeface="Lato Light"/>
                <a:sym typeface="Lato Light"/>
              </a:rPr>
              <a:t>ArcGIS/Public/</a:t>
            </a:r>
            <a:r>
              <a:rPr b="1" lang="en" sz="1700"/>
              <a:t>APD/Incidents</a:t>
            </a:r>
            <a:r>
              <a:rPr lang="en" sz="1700">
                <a:latin typeface="Lato Light"/>
                <a:ea typeface="Lato Light"/>
                <a:cs typeface="Lato Light"/>
                <a:sym typeface="Lato Light"/>
              </a:rPr>
              <a:t>: </a:t>
            </a:r>
            <a:r>
              <a:rPr b="1" lang="en" sz="1700"/>
              <a:t>server </a:t>
            </a:r>
            <a:r>
              <a:rPr lang="en" sz="1700">
                <a:latin typeface="Lato Light"/>
                <a:ea typeface="Lato Light"/>
                <a:cs typeface="Lato Light"/>
                <a:sym typeface="Lato Light"/>
              </a:rPr>
              <a:t>is currently </a:t>
            </a:r>
            <a:r>
              <a:rPr b="1" lang="en" sz="1700"/>
              <a:t>unavailable</a:t>
            </a:r>
            <a:r>
              <a:rPr lang="en" sz="1700">
                <a:latin typeface="Lato Light"/>
                <a:ea typeface="Lato Light"/>
                <a:cs typeface="Lato Light"/>
                <a:sym typeface="Lato Light"/>
              </a:rPr>
              <a:t>, disrupting access to police incident data.</a:t>
            </a:r>
            <a:endParaRPr sz="1700">
              <a:latin typeface="Lato Light"/>
              <a:ea typeface="Lato Light"/>
              <a:cs typeface="Lato Light"/>
              <a:sym typeface="Lato Light"/>
            </a:endParaRPr>
          </a:p>
          <a:p>
            <a:pPr indent="0" lvl="0" marL="0" rtl="0" algn="l">
              <a:spcBef>
                <a:spcPts val="1200"/>
              </a:spcBef>
              <a:spcAft>
                <a:spcPts val="0"/>
              </a:spcAft>
              <a:buSzPts val="1018"/>
              <a:buNone/>
            </a:pPr>
            <a:r>
              <a:rPr b="1" lang="en" sz="1700"/>
              <a:t>Masking </a:t>
            </a:r>
            <a:r>
              <a:rPr lang="en" sz="1700">
                <a:latin typeface="Lato Light"/>
                <a:ea typeface="Lato Light"/>
                <a:cs typeface="Lato Light"/>
                <a:sym typeface="Lato Light"/>
              </a:rPr>
              <a:t>for the populations we were most interested in </a:t>
            </a:r>
            <a:endParaRPr sz="1700">
              <a:latin typeface="Lato Light"/>
              <a:ea typeface="Lato Light"/>
              <a:cs typeface="Lato Light"/>
              <a:sym typeface="Lato Light"/>
            </a:endParaRPr>
          </a:p>
          <a:p>
            <a:pPr indent="0" lvl="0" marL="0" rtl="0" algn="l">
              <a:spcBef>
                <a:spcPts val="1200"/>
              </a:spcBef>
              <a:spcAft>
                <a:spcPts val="0"/>
              </a:spcAft>
              <a:buSzPts val="1018"/>
              <a:buNone/>
            </a:pPr>
            <a:r>
              <a:t/>
            </a:r>
            <a:endParaRPr sz="1700">
              <a:latin typeface="Lato Light"/>
              <a:ea typeface="Lato Light"/>
              <a:cs typeface="Lato Light"/>
              <a:sym typeface="Lato Light"/>
            </a:endParaRPr>
          </a:p>
          <a:p>
            <a:pPr indent="0" lvl="0" marL="0" rtl="0" algn="l">
              <a:spcBef>
                <a:spcPts val="1200"/>
              </a:spcBef>
              <a:spcAft>
                <a:spcPts val="1200"/>
              </a:spcAft>
              <a:buSzPts val="1018"/>
              <a:buNone/>
            </a:pPr>
            <a:r>
              <a:t/>
            </a:r>
            <a:endParaRPr sz="1700">
              <a:latin typeface="Lato Light"/>
              <a:ea typeface="Lato Light"/>
              <a:cs typeface="Lato Light"/>
              <a:sym typeface="Lato Light"/>
            </a:endParaRPr>
          </a:p>
        </p:txBody>
      </p:sp>
      <p:sp>
        <p:nvSpPr>
          <p:cNvPr id="316" name="Google Shape;316;p30"/>
          <p:cNvSpPr txBox="1"/>
          <p:nvPr/>
        </p:nvSpPr>
        <p:spPr>
          <a:xfrm>
            <a:off x="8720225" y="0"/>
            <a:ext cx="423900" cy="3693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Ty</a:t>
            </a:r>
            <a:endParaRPr sz="1300">
              <a:solidFill>
                <a:schemeClr val="accen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analysis process</a:t>
            </a:r>
            <a:endParaRPr/>
          </a:p>
        </p:txBody>
      </p:sp>
      <p:grpSp>
        <p:nvGrpSpPr>
          <p:cNvPr id="322" name="Google Shape;322;p31"/>
          <p:cNvGrpSpPr/>
          <p:nvPr/>
        </p:nvGrpSpPr>
        <p:grpSpPr>
          <a:xfrm>
            <a:off x="395476" y="868075"/>
            <a:ext cx="8356638" cy="4139199"/>
            <a:chOff x="3388" y="0"/>
            <a:chExt cx="7704811" cy="3779400"/>
          </a:xfrm>
        </p:grpSpPr>
        <p:sp>
          <p:nvSpPr>
            <p:cNvPr id="323" name="Google Shape;323;p31"/>
            <p:cNvSpPr/>
            <p:nvPr/>
          </p:nvSpPr>
          <p:spPr>
            <a:xfrm>
              <a:off x="578368" y="0"/>
              <a:ext cx="6554700" cy="3779400"/>
            </a:xfrm>
            <a:prstGeom prst="rightArrow">
              <a:avLst>
                <a:gd fmla="val 50000" name="adj1"/>
                <a:gd fmla="val 50000" name="adj2"/>
              </a:avLst>
            </a:prstGeom>
            <a:solidFill>
              <a:srgbClr val="E7CF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1"/>
            <p:cNvSpPr/>
            <p:nvPr/>
          </p:nvSpPr>
          <p:spPr>
            <a:xfrm>
              <a:off x="3388" y="1133788"/>
              <a:ext cx="1481700" cy="1511700"/>
            </a:xfrm>
            <a:prstGeom prst="roundRect">
              <a:avLst>
                <a:gd fmla="val 16667" name="adj"/>
              </a:avLst>
            </a:prstGeom>
            <a:solidFill>
              <a:srgbClr val="BF504D"/>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1"/>
            <p:cNvSpPr txBox="1"/>
            <p:nvPr/>
          </p:nvSpPr>
          <p:spPr>
            <a:xfrm>
              <a:off x="75718" y="1206118"/>
              <a:ext cx="1337100" cy="1367100"/>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rgbClr val="FFFFFF"/>
                </a:buClr>
                <a:buSzPts val="1400"/>
                <a:buFont typeface="Calibri"/>
                <a:buNone/>
              </a:pPr>
              <a:r>
                <a:rPr b="1" i="0" lang="en" sz="1400" u="none" cap="none" strike="noStrike">
                  <a:solidFill>
                    <a:srgbClr val="FFFFFF"/>
                  </a:solidFill>
                  <a:latin typeface="Calibri"/>
                  <a:ea typeface="Calibri"/>
                  <a:cs typeface="Calibri"/>
                  <a:sym typeface="Calibri"/>
                </a:rPr>
                <a:t>Problem Definition</a:t>
              </a:r>
              <a:endParaRPr b="1" i="0" sz="1400" u="none" cap="none" strike="noStrike">
                <a:solidFill>
                  <a:srgbClr val="FFFFFF"/>
                </a:solidFill>
                <a:latin typeface="Calibri"/>
                <a:ea typeface="Calibri"/>
                <a:cs typeface="Calibri"/>
                <a:sym typeface="Calibri"/>
              </a:endParaRPr>
            </a:p>
            <a:p>
              <a:pPr indent="-69850" lvl="1" marL="57150" marR="0" rtl="0" algn="l">
                <a:lnSpc>
                  <a:spcPct val="90000"/>
                </a:lnSpc>
                <a:spcBef>
                  <a:spcPts val="490"/>
                </a:spcBef>
                <a:spcAft>
                  <a:spcPts val="0"/>
                </a:spcAft>
                <a:buClr>
                  <a:srgbClr val="FFFFFF"/>
                </a:buClr>
                <a:buSzPts val="1100"/>
                <a:buFont typeface="Calibri"/>
                <a:buChar char="•"/>
              </a:pPr>
              <a:r>
                <a:rPr b="0" i="0" lang="en" sz="1100" u="none" cap="none" strike="noStrike">
                  <a:solidFill>
                    <a:srgbClr val="FFFFFF"/>
                  </a:solidFill>
                  <a:latin typeface="Calibri"/>
                  <a:ea typeface="Calibri"/>
                  <a:cs typeface="Calibri"/>
                  <a:sym typeface="Calibri"/>
                </a:rPr>
                <a:t>Understand the project's objectives from a business viewpoint.</a:t>
              </a:r>
              <a:endParaRPr b="0" i="0" sz="1100" u="none" cap="none" strike="noStrike">
                <a:solidFill>
                  <a:srgbClr val="FFFFFF"/>
                </a:solidFill>
                <a:latin typeface="Calibri"/>
                <a:ea typeface="Calibri"/>
                <a:cs typeface="Calibri"/>
                <a:sym typeface="Calibri"/>
              </a:endParaRPr>
            </a:p>
          </p:txBody>
        </p:sp>
        <p:sp>
          <p:nvSpPr>
            <p:cNvPr id="326" name="Google Shape;326;p31"/>
            <p:cNvSpPr/>
            <p:nvPr/>
          </p:nvSpPr>
          <p:spPr>
            <a:xfrm>
              <a:off x="1559166" y="1133788"/>
              <a:ext cx="1481700" cy="1511700"/>
            </a:xfrm>
            <a:prstGeom prst="roundRect">
              <a:avLst>
                <a:gd fmla="val 16667" name="adj"/>
              </a:avLst>
            </a:prstGeom>
            <a:solidFill>
              <a:srgbClr val="9BBB59"/>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1"/>
            <p:cNvSpPr txBox="1"/>
            <p:nvPr/>
          </p:nvSpPr>
          <p:spPr>
            <a:xfrm>
              <a:off x="1631496" y="1206118"/>
              <a:ext cx="1337100" cy="1367100"/>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rgbClr val="FFFFFF"/>
                </a:buClr>
                <a:buSzPts val="1400"/>
                <a:buFont typeface="Calibri"/>
                <a:buNone/>
              </a:pPr>
              <a:r>
                <a:rPr b="1" i="0" lang="en" sz="1400" u="none" cap="none" strike="noStrike">
                  <a:solidFill>
                    <a:srgbClr val="FFFFFF"/>
                  </a:solidFill>
                  <a:latin typeface="Calibri"/>
                  <a:ea typeface="Calibri"/>
                  <a:cs typeface="Calibri"/>
                  <a:sym typeface="Calibri"/>
                </a:rPr>
                <a:t>Data Collection</a:t>
              </a:r>
              <a:endParaRPr b="1" i="0" sz="1400" u="none" cap="none" strike="noStrike">
                <a:solidFill>
                  <a:srgbClr val="FFFFFF"/>
                </a:solidFill>
                <a:latin typeface="Calibri"/>
                <a:ea typeface="Calibri"/>
                <a:cs typeface="Calibri"/>
                <a:sym typeface="Calibri"/>
              </a:endParaRPr>
            </a:p>
            <a:p>
              <a:pPr indent="-69850" lvl="1" marL="57150" marR="0" rtl="0" algn="l">
                <a:lnSpc>
                  <a:spcPct val="90000"/>
                </a:lnSpc>
                <a:spcBef>
                  <a:spcPts val="490"/>
                </a:spcBef>
                <a:spcAft>
                  <a:spcPts val="0"/>
                </a:spcAft>
                <a:buClr>
                  <a:srgbClr val="FFFFFF"/>
                </a:buClr>
                <a:buSzPts val="1100"/>
                <a:buFont typeface="Calibri"/>
                <a:buChar char="•"/>
              </a:pPr>
              <a:r>
                <a:rPr b="0" i="0" lang="en" sz="1100" u="none" cap="none" strike="noStrike">
                  <a:solidFill>
                    <a:srgbClr val="FFFFFF"/>
                  </a:solidFill>
                  <a:latin typeface="Calibri"/>
                  <a:ea typeface="Calibri"/>
                  <a:cs typeface="Calibri"/>
                  <a:sym typeface="Calibri"/>
                </a:rPr>
                <a:t>Gather relevant data. If data are already available, understand how data were collected.</a:t>
              </a:r>
              <a:endParaRPr b="0" i="0" sz="1100" u="none" cap="none" strike="noStrike">
                <a:solidFill>
                  <a:srgbClr val="FFFFFF"/>
                </a:solidFill>
                <a:latin typeface="Calibri"/>
                <a:ea typeface="Calibri"/>
                <a:cs typeface="Calibri"/>
                <a:sym typeface="Calibri"/>
              </a:endParaRPr>
            </a:p>
          </p:txBody>
        </p:sp>
        <p:sp>
          <p:nvSpPr>
            <p:cNvPr id="328" name="Google Shape;328;p31"/>
            <p:cNvSpPr/>
            <p:nvPr/>
          </p:nvSpPr>
          <p:spPr>
            <a:xfrm>
              <a:off x="3114944" y="1133788"/>
              <a:ext cx="1481700" cy="1511700"/>
            </a:xfrm>
            <a:prstGeom prst="roundRect">
              <a:avLst>
                <a:gd fmla="val 16667" name="adj"/>
              </a:avLst>
            </a:prstGeom>
            <a:solidFill>
              <a:srgbClr val="8064A2"/>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1"/>
            <p:cNvSpPr txBox="1"/>
            <p:nvPr/>
          </p:nvSpPr>
          <p:spPr>
            <a:xfrm>
              <a:off x="3187274" y="1206118"/>
              <a:ext cx="1337100" cy="1367100"/>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rgbClr val="FFFFFF"/>
                </a:buClr>
                <a:buSzPts val="1400"/>
                <a:buFont typeface="Calibri"/>
                <a:buNone/>
              </a:pPr>
              <a:r>
                <a:rPr b="1" i="0" lang="en" sz="1400" u="none" cap="none" strike="noStrike">
                  <a:solidFill>
                    <a:srgbClr val="FFFFFF"/>
                  </a:solidFill>
                  <a:latin typeface="Calibri"/>
                  <a:ea typeface="Calibri"/>
                  <a:cs typeface="Calibri"/>
                  <a:sym typeface="Calibri"/>
                </a:rPr>
                <a:t>Data Cleaning &amp; Exploratory Data Analysis</a:t>
              </a:r>
              <a:endParaRPr b="1" i="0" sz="1400" u="none" cap="none" strike="noStrike">
                <a:solidFill>
                  <a:srgbClr val="FFFFFF"/>
                </a:solidFill>
                <a:latin typeface="Calibri"/>
                <a:ea typeface="Calibri"/>
                <a:cs typeface="Calibri"/>
                <a:sym typeface="Calibri"/>
              </a:endParaRPr>
            </a:p>
            <a:p>
              <a:pPr indent="-69850" lvl="1" marL="57150" marR="0" rtl="0" algn="l">
                <a:lnSpc>
                  <a:spcPct val="90000"/>
                </a:lnSpc>
                <a:spcBef>
                  <a:spcPts val="490"/>
                </a:spcBef>
                <a:spcAft>
                  <a:spcPts val="0"/>
                </a:spcAft>
                <a:buClr>
                  <a:srgbClr val="FFFFFF"/>
                </a:buClr>
                <a:buSzPts val="1100"/>
                <a:buFont typeface="Calibri"/>
                <a:buChar char="•"/>
              </a:pPr>
              <a:r>
                <a:rPr b="0" i="0" lang="en" sz="1100" u="none" cap="none" strike="noStrike">
                  <a:solidFill>
                    <a:srgbClr val="FFFFFF"/>
                  </a:solidFill>
                  <a:latin typeface="Calibri"/>
                  <a:ea typeface="Calibri"/>
                  <a:cs typeface="Calibri"/>
                  <a:sym typeface="Calibri"/>
                </a:rPr>
                <a:t>Understand, clean and explore data.</a:t>
              </a:r>
              <a:endParaRPr b="0" i="0" sz="1100" u="none" cap="none" strike="noStrike">
                <a:solidFill>
                  <a:srgbClr val="FFFFFF"/>
                </a:solidFill>
                <a:latin typeface="Calibri"/>
                <a:ea typeface="Calibri"/>
                <a:cs typeface="Calibri"/>
                <a:sym typeface="Calibri"/>
              </a:endParaRPr>
            </a:p>
          </p:txBody>
        </p:sp>
        <p:sp>
          <p:nvSpPr>
            <p:cNvPr id="330" name="Google Shape;330;p31"/>
            <p:cNvSpPr/>
            <p:nvPr/>
          </p:nvSpPr>
          <p:spPr>
            <a:xfrm>
              <a:off x="4670722" y="1133788"/>
              <a:ext cx="1481700" cy="1511700"/>
            </a:xfrm>
            <a:prstGeom prst="roundRect">
              <a:avLst>
                <a:gd fmla="val 16667" name="adj"/>
              </a:avLst>
            </a:prstGeom>
            <a:solidFill>
              <a:srgbClr val="49ACC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1"/>
            <p:cNvSpPr txBox="1"/>
            <p:nvPr/>
          </p:nvSpPr>
          <p:spPr>
            <a:xfrm>
              <a:off x="4743052" y="1206118"/>
              <a:ext cx="1337100" cy="1367100"/>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rgbClr val="FFFFFF"/>
                </a:buClr>
                <a:buSzPts val="1400"/>
                <a:buFont typeface="Calibri"/>
                <a:buNone/>
              </a:pPr>
              <a:r>
                <a:rPr b="1" i="0" lang="en" sz="1400" u="none" cap="none" strike="noStrike">
                  <a:solidFill>
                    <a:srgbClr val="FFFFFF"/>
                  </a:solidFill>
                  <a:latin typeface="Calibri"/>
                  <a:ea typeface="Calibri"/>
                  <a:cs typeface="Calibri"/>
                  <a:sym typeface="Calibri"/>
                </a:rPr>
                <a:t>Processing</a:t>
              </a:r>
              <a:endParaRPr b="1" i="0" sz="1400" u="none" cap="none" strike="noStrike">
                <a:solidFill>
                  <a:srgbClr val="FFFFFF"/>
                </a:solidFill>
                <a:latin typeface="Calibri"/>
                <a:ea typeface="Calibri"/>
                <a:cs typeface="Calibri"/>
                <a:sym typeface="Calibri"/>
              </a:endParaRPr>
            </a:p>
            <a:p>
              <a:pPr indent="-69850" lvl="1" marL="57150" marR="0" rtl="0" algn="l">
                <a:lnSpc>
                  <a:spcPct val="90000"/>
                </a:lnSpc>
                <a:spcBef>
                  <a:spcPts val="490"/>
                </a:spcBef>
                <a:spcAft>
                  <a:spcPts val="0"/>
                </a:spcAft>
                <a:buClr>
                  <a:srgbClr val="FFFFFF"/>
                </a:buClr>
                <a:buSzPts val="1100"/>
                <a:buFont typeface="Calibri"/>
                <a:buChar char="•"/>
              </a:pPr>
              <a:r>
                <a:rPr b="0" i="0" lang="en" sz="1100" u="none" cap="none" strike="noStrike">
                  <a:solidFill>
                    <a:srgbClr val="FFFFFF"/>
                  </a:solidFill>
                  <a:latin typeface="Calibri"/>
                  <a:ea typeface="Calibri"/>
                  <a:cs typeface="Calibri"/>
                  <a:sym typeface="Calibri"/>
                </a:rPr>
                <a:t>Use modeling techniques to gain useful insights into data and meet objectives of the project. </a:t>
              </a:r>
              <a:endParaRPr b="0" i="0" sz="1400" u="none" cap="none" strike="noStrike">
                <a:solidFill>
                  <a:srgbClr val="000000"/>
                </a:solidFill>
                <a:latin typeface="Arial"/>
                <a:ea typeface="Arial"/>
                <a:cs typeface="Arial"/>
                <a:sym typeface="Arial"/>
              </a:endParaRPr>
            </a:p>
          </p:txBody>
        </p:sp>
        <p:sp>
          <p:nvSpPr>
            <p:cNvPr id="332" name="Google Shape;332;p31"/>
            <p:cNvSpPr/>
            <p:nvPr/>
          </p:nvSpPr>
          <p:spPr>
            <a:xfrm>
              <a:off x="6226499" y="1133788"/>
              <a:ext cx="1481700" cy="1511700"/>
            </a:xfrm>
            <a:prstGeom prst="roundRect">
              <a:avLst>
                <a:gd fmla="val 16667" name="adj"/>
              </a:avLst>
            </a:prstGeom>
            <a:solidFill>
              <a:srgbClr val="F79543"/>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1"/>
            <p:cNvSpPr txBox="1"/>
            <p:nvPr/>
          </p:nvSpPr>
          <p:spPr>
            <a:xfrm>
              <a:off x="6298829" y="1206118"/>
              <a:ext cx="1337100" cy="1367100"/>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rgbClr val="FFFFFF"/>
                </a:buClr>
                <a:buSzPts val="1400"/>
                <a:buFont typeface="Calibri"/>
                <a:buNone/>
              </a:pPr>
              <a:r>
                <a:rPr b="1" i="0" lang="en" sz="1400" u="none" cap="none" strike="noStrike">
                  <a:solidFill>
                    <a:srgbClr val="FFFFFF"/>
                  </a:solidFill>
                  <a:latin typeface="Calibri"/>
                  <a:ea typeface="Calibri"/>
                  <a:cs typeface="Calibri"/>
                  <a:sym typeface="Calibri"/>
                </a:rPr>
                <a:t>Communication of Results</a:t>
              </a:r>
              <a:endParaRPr b="0" i="0" sz="1400" u="none" cap="none" strike="noStrike">
                <a:solidFill>
                  <a:srgbClr val="000000"/>
                </a:solidFill>
                <a:latin typeface="Arial"/>
                <a:ea typeface="Arial"/>
                <a:cs typeface="Arial"/>
                <a:sym typeface="Arial"/>
              </a:endParaRPr>
            </a:p>
            <a:p>
              <a:pPr indent="-69850" lvl="1" marL="57150" marR="0" rtl="0" algn="l">
                <a:lnSpc>
                  <a:spcPct val="90000"/>
                </a:lnSpc>
                <a:spcBef>
                  <a:spcPts val="490"/>
                </a:spcBef>
                <a:spcAft>
                  <a:spcPts val="0"/>
                </a:spcAft>
                <a:buClr>
                  <a:srgbClr val="FFFFFF"/>
                </a:buClr>
                <a:buSzPts val="1100"/>
                <a:buFont typeface="Calibri"/>
                <a:buChar char="•"/>
              </a:pPr>
              <a:r>
                <a:rPr b="0" i="0" lang="en" sz="1100" u="none" cap="none" strike="noStrike">
                  <a:solidFill>
                    <a:srgbClr val="FFFFFF"/>
                  </a:solidFill>
                  <a:latin typeface="Calibri"/>
                  <a:ea typeface="Calibri"/>
                  <a:cs typeface="Calibri"/>
                  <a:sym typeface="Calibri"/>
                </a:rPr>
                <a:t>Communicate results of analysis. Draw meaningful conclusions. </a:t>
              </a:r>
              <a:endParaRPr b="0" i="0" sz="1400" u="none" cap="none" strike="noStrike">
                <a:solidFill>
                  <a:srgbClr val="000000"/>
                </a:solidFill>
                <a:latin typeface="Arial"/>
                <a:ea typeface="Arial"/>
                <a:cs typeface="Arial"/>
                <a:sym typeface="Arial"/>
              </a:endParaRPr>
            </a:p>
          </p:txBody>
        </p:sp>
      </p:grpSp>
      <p:sp>
        <p:nvSpPr>
          <p:cNvPr id="334" name="Google Shape;334;p31"/>
          <p:cNvSpPr/>
          <p:nvPr/>
        </p:nvSpPr>
        <p:spPr>
          <a:xfrm flipH="1">
            <a:off x="670650" y="3780850"/>
            <a:ext cx="4130700" cy="1078800"/>
          </a:xfrm>
          <a:prstGeom prst="curvedUpArrow">
            <a:avLst>
              <a:gd fmla="val 25000" name="adj1"/>
              <a:gd fmla="val 50000" name="adj2"/>
              <a:gd fmla="val 2500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5" name="Google Shape;335;p31"/>
          <p:cNvSpPr/>
          <p:nvPr/>
        </p:nvSpPr>
        <p:spPr>
          <a:xfrm rot="10800000">
            <a:off x="4331850" y="1318650"/>
            <a:ext cx="1866000" cy="755100"/>
          </a:xfrm>
          <a:prstGeom prst="curvedUpArrow">
            <a:avLst>
              <a:gd fmla="val 25000" name="adj1"/>
              <a:gd fmla="val 50000" name="adj2"/>
              <a:gd fmla="val 2500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6" name="Google Shape;336;p31"/>
          <p:cNvSpPr/>
          <p:nvPr/>
        </p:nvSpPr>
        <p:spPr>
          <a:xfrm flipH="1">
            <a:off x="1224625" y="3780850"/>
            <a:ext cx="1389900" cy="621900"/>
          </a:xfrm>
          <a:prstGeom prst="curvedUpArrow">
            <a:avLst>
              <a:gd fmla="val 25000" name="adj1"/>
              <a:gd fmla="val 50000" name="adj2"/>
              <a:gd fmla="val 2500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7" name="Google Shape;337;p31"/>
          <p:cNvSpPr/>
          <p:nvPr/>
        </p:nvSpPr>
        <p:spPr>
          <a:xfrm flipH="1">
            <a:off x="2941950" y="3780850"/>
            <a:ext cx="1389900" cy="621900"/>
          </a:xfrm>
          <a:prstGeom prst="curvedUpArrow">
            <a:avLst>
              <a:gd fmla="val 25000" name="adj1"/>
              <a:gd fmla="val 50000" name="adj2"/>
              <a:gd fmla="val 2500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8" name="Google Shape;338;p31"/>
          <p:cNvSpPr/>
          <p:nvPr/>
        </p:nvSpPr>
        <p:spPr>
          <a:xfrm flipH="1">
            <a:off x="670650" y="3780850"/>
            <a:ext cx="5738700" cy="1185900"/>
          </a:xfrm>
          <a:prstGeom prst="curvedUpArrow">
            <a:avLst>
              <a:gd fmla="val 25000" name="adj1"/>
              <a:gd fmla="val 50000" name="adj2"/>
              <a:gd fmla="val 2500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9" name="Google Shape;339;p31"/>
          <p:cNvSpPr/>
          <p:nvPr/>
        </p:nvSpPr>
        <p:spPr>
          <a:xfrm rot="-5400965">
            <a:off x="8390161" y="1839450"/>
            <a:ext cx="1069200" cy="345000"/>
          </a:xfrm>
          <a:prstGeom prst="curvedUpArrow">
            <a:avLst>
              <a:gd fmla="val 25000" name="adj1"/>
              <a:gd fmla="val 50000" name="adj2"/>
              <a:gd fmla="val 2500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0" name="Google Shape;340;p31"/>
          <p:cNvSpPr/>
          <p:nvPr/>
        </p:nvSpPr>
        <p:spPr>
          <a:xfrm>
            <a:off x="7172900" y="1176050"/>
            <a:ext cx="1579200" cy="755100"/>
          </a:xfrm>
          <a:prstGeom prst="roundRect">
            <a:avLst>
              <a:gd fmla="val 16667" name="adj"/>
            </a:avLst>
          </a:prstGeom>
          <a:solidFill>
            <a:srgbClr val="BF504D"/>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lt1"/>
              </a:buClr>
              <a:buSzPts val="1400"/>
              <a:buFont typeface="Calibri"/>
              <a:buNone/>
            </a:pPr>
            <a:r>
              <a:rPr b="1" lang="en">
                <a:solidFill>
                  <a:schemeClr val="lt1"/>
                </a:solidFill>
                <a:latin typeface="Calibri"/>
                <a:ea typeface="Calibri"/>
                <a:cs typeface="Calibri"/>
                <a:sym typeface="Calibri"/>
              </a:rPr>
              <a:t>New </a:t>
            </a:r>
            <a:r>
              <a:rPr b="1" lang="en">
                <a:solidFill>
                  <a:schemeClr val="lt1"/>
                </a:solidFill>
                <a:latin typeface="Calibri"/>
                <a:ea typeface="Calibri"/>
                <a:cs typeface="Calibri"/>
                <a:sym typeface="Calibri"/>
              </a:rPr>
              <a:t>Problem Definition</a:t>
            </a:r>
            <a:endParaRPr b="1">
              <a:solidFill>
                <a:schemeClr val="lt1"/>
              </a:solidFill>
              <a:latin typeface="Calibri"/>
              <a:ea typeface="Calibri"/>
              <a:cs typeface="Calibri"/>
              <a:sym typeface="Calibri"/>
            </a:endParaRPr>
          </a:p>
        </p:txBody>
      </p:sp>
      <p:sp>
        <p:nvSpPr>
          <p:cNvPr id="341" name="Google Shape;341;p31"/>
          <p:cNvSpPr txBox="1"/>
          <p:nvPr/>
        </p:nvSpPr>
        <p:spPr>
          <a:xfrm>
            <a:off x="8720225" y="0"/>
            <a:ext cx="423900" cy="3693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Ti</a:t>
            </a:r>
            <a:endParaRPr sz="13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 and Collaborations</a:t>
            </a:r>
            <a:endParaRPr/>
          </a:p>
        </p:txBody>
      </p:sp>
      <p:sp>
        <p:nvSpPr>
          <p:cNvPr id="96" name="Google Shape;96;p14"/>
          <p:cNvSpPr txBox="1"/>
          <p:nvPr/>
        </p:nvSpPr>
        <p:spPr>
          <a:xfrm>
            <a:off x="672575" y="3930525"/>
            <a:ext cx="8047800" cy="10497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Our Goal</a:t>
            </a:r>
            <a:r>
              <a:rPr lang="en">
                <a:solidFill>
                  <a:schemeClr val="accent1"/>
                </a:solidFill>
                <a:latin typeface="Lato"/>
                <a:ea typeface="Lato"/>
                <a:cs typeface="Lato"/>
                <a:sym typeface="Lato"/>
              </a:rPr>
              <a:t>: Use publicly available data to suggest effective ways to support students in Title I schools in </a:t>
            </a:r>
            <a:r>
              <a:rPr lang="en">
                <a:solidFill>
                  <a:schemeClr val="accent1"/>
                </a:solidFill>
                <a:latin typeface="Lato"/>
                <a:ea typeface="Lato"/>
                <a:cs typeface="Lato"/>
                <a:sym typeface="Lato"/>
              </a:rPr>
              <a:t>International</a:t>
            </a:r>
            <a:r>
              <a:rPr lang="en">
                <a:solidFill>
                  <a:schemeClr val="accent1"/>
                </a:solidFill>
                <a:latin typeface="Lato"/>
                <a:ea typeface="Lato"/>
                <a:cs typeface="Lato"/>
                <a:sym typeface="Lato"/>
              </a:rPr>
              <a:t> District in APS </a:t>
            </a:r>
            <a:endParaRPr>
              <a:solidFill>
                <a:schemeClr val="accent1"/>
              </a:solidFill>
              <a:latin typeface="Lato"/>
              <a:ea typeface="Lato"/>
              <a:cs typeface="Lato"/>
              <a:sym typeface="Lato"/>
            </a:endParaRPr>
          </a:p>
          <a:p>
            <a:pPr indent="0" lvl="0" marL="0" rtl="0" algn="ctr">
              <a:lnSpc>
                <a:spcPct val="115000"/>
              </a:lnSpc>
              <a:spcBef>
                <a:spcPts val="1200"/>
              </a:spcBef>
              <a:spcAft>
                <a:spcPts val="1200"/>
              </a:spcAft>
              <a:buNone/>
            </a:pPr>
            <a:r>
              <a:rPr b="1" lang="en">
                <a:solidFill>
                  <a:schemeClr val="dk1"/>
                </a:solidFill>
                <a:latin typeface="Lato"/>
                <a:ea typeface="Lato"/>
                <a:cs typeface="Lato"/>
                <a:sym typeface="Lato"/>
              </a:rPr>
              <a:t>Our Timeline</a:t>
            </a:r>
            <a:r>
              <a:rPr lang="en">
                <a:solidFill>
                  <a:schemeClr val="accent1"/>
                </a:solidFill>
                <a:latin typeface="Lato"/>
                <a:ea typeface="Lato"/>
                <a:cs typeface="Lato"/>
                <a:sym typeface="Lato"/>
              </a:rPr>
              <a:t>: 12 week course  ~5  weeks of dedicated capstone project time</a:t>
            </a:r>
            <a:endParaRPr>
              <a:solidFill>
                <a:schemeClr val="accent1"/>
              </a:solidFill>
              <a:latin typeface="Lato"/>
              <a:ea typeface="Lato"/>
              <a:cs typeface="Lato"/>
              <a:sym typeface="Lato"/>
            </a:endParaRPr>
          </a:p>
        </p:txBody>
      </p:sp>
      <p:sp>
        <p:nvSpPr>
          <p:cNvPr id="97" name="Google Shape;97;p14"/>
          <p:cNvSpPr txBox="1"/>
          <p:nvPr/>
        </p:nvSpPr>
        <p:spPr>
          <a:xfrm>
            <a:off x="8720225" y="0"/>
            <a:ext cx="423900" cy="3693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Ty</a:t>
            </a:r>
            <a:endParaRPr sz="1300">
              <a:solidFill>
                <a:schemeClr val="accent1"/>
              </a:solidFill>
              <a:latin typeface="Lato"/>
              <a:ea typeface="Lato"/>
              <a:cs typeface="Lato"/>
              <a:sym typeface="Lato"/>
            </a:endParaRPr>
          </a:p>
        </p:txBody>
      </p:sp>
      <p:pic>
        <p:nvPicPr>
          <p:cNvPr id="98" name="Google Shape;98;p14"/>
          <p:cNvPicPr preferRelativeResize="0"/>
          <p:nvPr/>
        </p:nvPicPr>
        <p:blipFill>
          <a:blip r:embed="rId3">
            <a:alphaModFix/>
          </a:blip>
          <a:stretch>
            <a:fillRect/>
          </a:stretch>
        </p:blipFill>
        <p:spPr>
          <a:xfrm>
            <a:off x="1226000" y="1940575"/>
            <a:ext cx="1794600" cy="1841400"/>
          </a:xfrm>
          <a:prstGeom prst="round2DiagRect">
            <a:avLst>
              <a:gd fmla="val 16667" name="adj1"/>
              <a:gd fmla="val 0" name="adj2"/>
            </a:avLst>
          </a:prstGeom>
          <a:noFill/>
          <a:ln cap="flat" cmpd="sng" w="28575">
            <a:solidFill>
              <a:srgbClr val="FDCD71"/>
            </a:solidFill>
            <a:prstDash val="solid"/>
            <a:round/>
            <a:headEnd len="sm" w="sm" type="none"/>
            <a:tailEnd len="sm" w="sm" type="none"/>
          </a:ln>
        </p:spPr>
      </p:pic>
      <p:grpSp>
        <p:nvGrpSpPr>
          <p:cNvPr id="99" name="Google Shape;99;p14"/>
          <p:cNvGrpSpPr/>
          <p:nvPr/>
        </p:nvGrpSpPr>
        <p:grpSpPr>
          <a:xfrm>
            <a:off x="5619475" y="1471151"/>
            <a:ext cx="2986200" cy="2424436"/>
            <a:chOff x="5619475" y="1471151"/>
            <a:chExt cx="2986200" cy="2424436"/>
          </a:xfrm>
        </p:grpSpPr>
        <p:pic>
          <p:nvPicPr>
            <p:cNvPr id="100" name="Google Shape;100;p14"/>
            <p:cNvPicPr preferRelativeResize="0"/>
            <p:nvPr/>
          </p:nvPicPr>
          <p:blipFill>
            <a:blip r:embed="rId4">
              <a:alphaModFix/>
            </a:blip>
            <a:stretch>
              <a:fillRect/>
            </a:stretch>
          </p:blipFill>
          <p:spPr>
            <a:xfrm>
              <a:off x="5619475" y="1471151"/>
              <a:ext cx="2986200" cy="1989300"/>
            </a:xfrm>
            <a:prstGeom prst="round2DiagRect">
              <a:avLst>
                <a:gd fmla="val 16667" name="adj1"/>
                <a:gd fmla="val 0" name="adj2"/>
              </a:avLst>
            </a:prstGeom>
            <a:noFill/>
            <a:ln>
              <a:noFill/>
            </a:ln>
          </p:spPr>
        </p:pic>
        <p:sp>
          <p:nvSpPr>
            <p:cNvPr id="101" name="Google Shape;101;p14"/>
            <p:cNvSpPr txBox="1"/>
            <p:nvPr/>
          </p:nvSpPr>
          <p:spPr>
            <a:xfrm>
              <a:off x="6009475" y="3495388"/>
              <a:ext cx="2206200" cy="4002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a:solidFill>
                    <a:schemeClr val="accent1"/>
                  </a:solidFill>
                  <a:latin typeface="Lato"/>
                  <a:ea typeface="Lato"/>
                  <a:cs typeface="Lato"/>
                  <a:sym typeface="Lato"/>
                </a:rPr>
                <a:t>Van Buren Middle School</a:t>
              </a:r>
              <a:endParaRPr b="1">
                <a:solidFill>
                  <a:schemeClr val="accent1"/>
                </a:solidFill>
                <a:latin typeface="Lato"/>
                <a:ea typeface="Lato"/>
                <a:cs typeface="Lato"/>
                <a:sym typeface="Lato"/>
              </a:endParaRPr>
            </a:p>
          </p:txBody>
        </p:sp>
      </p:grpSp>
      <p:grpSp>
        <p:nvGrpSpPr>
          <p:cNvPr id="102" name="Google Shape;102;p14"/>
          <p:cNvGrpSpPr/>
          <p:nvPr/>
        </p:nvGrpSpPr>
        <p:grpSpPr>
          <a:xfrm>
            <a:off x="3366675" y="1779350"/>
            <a:ext cx="1794600" cy="2011450"/>
            <a:chOff x="3366675" y="1779350"/>
            <a:chExt cx="1794600" cy="2011450"/>
          </a:xfrm>
        </p:grpSpPr>
        <p:sp>
          <p:nvSpPr>
            <p:cNvPr id="103" name="Google Shape;103;p14"/>
            <p:cNvSpPr txBox="1"/>
            <p:nvPr/>
          </p:nvSpPr>
          <p:spPr>
            <a:xfrm>
              <a:off x="3366675" y="2097600"/>
              <a:ext cx="1794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Light"/>
                  <a:ea typeface="Lato Light"/>
                  <a:cs typeface="Lato Light"/>
                  <a:sym typeface="Lato Light"/>
                </a:rPr>
                <a:t>Wherry Elementary</a:t>
              </a:r>
              <a:endParaRPr>
                <a:latin typeface="Lato Light"/>
                <a:ea typeface="Lato Light"/>
                <a:cs typeface="Lato Light"/>
                <a:sym typeface="Lato Light"/>
              </a:endParaRPr>
            </a:p>
            <a:p>
              <a:pPr indent="0" lvl="0" marL="0" rtl="0" algn="l">
                <a:spcBef>
                  <a:spcPts val="0"/>
                </a:spcBef>
                <a:spcAft>
                  <a:spcPts val="0"/>
                </a:spcAft>
                <a:buNone/>
              </a:pPr>
              <a:r>
                <a:rPr lang="en">
                  <a:latin typeface="Lato Light"/>
                  <a:ea typeface="Lato Light"/>
                  <a:cs typeface="Lato Light"/>
                  <a:sym typeface="Lato Light"/>
                </a:rPr>
                <a:t>Emerson Elementary</a:t>
              </a:r>
              <a:endParaRPr>
                <a:latin typeface="Lato Light"/>
                <a:ea typeface="Lato Light"/>
                <a:cs typeface="Lato Light"/>
                <a:sym typeface="Lato Light"/>
              </a:endParaRPr>
            </a:p>
            <a:p>
              <a:pPr indent="0" lvl="0" marL="0" rtl="0" algn="l">
                <a:spcBef>
                  <a:spcPts val="0"/>
                </a:spcBef>
                <a:spcAft>
                  <a:spcPts val="0"/>
                </a:spcAft>
                <a:buNone/>
              </a:pPr>
              <a:r>
                <a:rPr lang="en">
                  <a:latin typeface="Lato Light"/>
                  <a:ea typeface="Lato Light"/>
                  <a:cs typeface="Lato Light"/>
                  <a:sym typeface="Lato Light"/>
                </a:rPr>
                <a:t>Whittier Elementary</a:t>
              </a:r>
              <a:endParaRPr>
                <a:latin typeface="Lato Light"/>
                <a:ea typeface="Lato Light"/>
                <a:cs typeface="Lato Light"/>
                <a:sym typeface="Lato Light"/>
              </a:endParaRPr>
            </a:p>
            <a:p>
              <a:pPr indent="0" lvl="0" marL="0" rtl="0" algn="l">
                <a:spcBef>
                  <a:spcPts val="0"/>
                </a:spcBef>
                <a:spcAft>
                  <a:spcPts val="0"/>
                </a:spcAft>
                <a:buNone/>
              </a:pPr>
              <a:r>
                <a:rPr lang="en">
                  <a:latin typeface="Lato Light"/>
                  <a:ea typeface="Lato Light"/>
                  <a:cs typeface="Lato Light"/>
                  <a:sym typeface="Lato Light"/>
                </a:rPr>
                <a:t>Wilson Middle</a:t>
              </a:r>
              <a:endParaRPr>
                <a:latin typeface="Lato Light"/>
                <a:ea typeface="Lato Light"/>
                <a:cs typeface="Lato Light"/>
                <a:sym typeface="Lato Light"/>
              </a:endParaRPr>
            </a:p>
            <a:p>
              <a:pPr indent="0" lvl="0" marL="0" rtl="0" algn="l">
                <a:spcBef>
                  <a:spcPts val="0"/>
                </a:spcBef>
                <a:spcAft>
                  <a:spcPts val="0"/>
                </a:spcAft>
                <a:buNone/>
              </a:pPr>
              <a:r>
                <a:rPr lang="en">
                  <a:latin typeface="Lato Light"/>
                  <a:ea typeface="Lato Light"/>
                  <a:cs typeface="Lato Light"/>
                  <a:sym typeface="Lato Light"/>
                </a:rPr>
                <a:t>Van Buren Middle</a:t>
              </a:r>
              <a:endParaRPr>
                <a:latin typeface="Lato Light"/>
                <a:ea typeface="Lato Light"/>
                <a:cs typeface="Lato Light"/>
                <a:sym typeface="Lato Light"/>
              </a:endParaRPr>
            </a:p>
            <a:p>
              <a:pPr indent="0" lvl="0" marL="0" rtl="0" algn="l">
                <a:spcBef>
                  <a:spcPts val="0"/>
                </a:spcBef>
                <a:spcAft>
                  <a:spcPts val="0"/>
                </a:spcAft>
                <a:buNone/>
              </a:pPr>
              <a:r>
                <a:rPr lang="en">
                  <a:latin typeface="Lato Light"/>
                  <a:ea typeface="Lato Light"/>
                  <a:cs typeface="Lato Light"/>
                  <a:sym typeface="Lato Light"/>
                </a:rPr>
                <a:t>Hayes Middle</a:t>
              </a:r>
              <a:endParaRPr>
                <a:latin typeface="Lato Light"/>
                <a:ea typeface="Lato Light"/>
                <a:cs typeface="Lato Light"/>
                <a:sym typeface="Lato Light"/>
              </a:endParaRPr>
            </a:p>
            <a:p>
              <a:pPr indent="0" lvl="0" marL="0" rtl="0" algn="l">
                <a:spcBef>
                  <a:spcPts val="0"/>
                </a:spcBef>
                <a:spcAft>
                  <a:spcPts val="0"/>
                </a:spcAft>
                <a:buNone/>
              </a:pPr>
              <a:r>
                <a:rPr lang="en">
                  <a:latin typeface="Lato Light"/>
                  <a:ea typeface="Lato Light"/>
                  <a:cs typeface="Lato Light"/>
                  <a:sym typeface="Lato Light"/>
                </a:rPr>
                <a:t>Highland High</a:t>
              </a:r>
              <a:endParaRPr>
                <a:latin typeface="Lato Light"/>
                <a:ea typeface="Lato Light"/>
                <a:cs typeface="Lato Light"/>
                <a:sym typeface="Lato Light"/>
              </a:endParaRPr>
            </a:p>
          </p:txBody>
        </p:sp>
        <p:sp>
          <p:nvSpPr>
            <p:cNvPr id="104" name="Google Shape;104;p14"/>
            <p:cNvSpPr txBox="1"/>
            <p:nvPr/>
          </p:nvSpPr>
          <p:spPr>
            <a:xfrm>
              <a:off x="3442725" y="1779350"/>
              <a:ext cx="1642500" cy="4002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a:solidFill>
                    <a:schemeClr val="accent1"/>
                  </a:solidFill>
                  <a:latin typeface="Lato"/>
                  <a:ea typeface="Lato"/>
                  <a:cs typeface="Lato"/>
                  <a:sym typeface="Lato"/>
                </a:rPr>
                <a:t>Focus Schools</a:t>
              </a:r>
              <a:endParaRPr b="1">
                <a:solidFill>
                  <a:schemeClr val="accent1"/>
                </a:solidFill>
                <a:latin typeface="Lato"/>
                <a:ea typeface="Lato"/>
                <a:cs typeface="Lato"/>
                <a:sym typeface="La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2"/>
          <p:cNvSpPr/>
          <p:nvPr/>
        </p:nvSpPr>
        <p:spPr>
          <a:xfrm>
            <a:off x="2367168" y="1591733"/>
            <a:ext cx="1284900" cy="1936500"/>
          </a:xfrm>
          <a:prstGeom prst="rect">
            <a:avLst/>
          </a:prstGeom>
          <a:solidFill>
            <a:schemeClr val="lt1"/>
          </a:solidFill>
          <a:ln cap="flat" cmpd="sng" w="28575">
            <a:solidFill>
              <a:srgbClr val="49AC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asdf</a:t>
            </a:r>
            <a:endParaRPr>
              <a:latin typeface="Lato"/>
              <a:ea typeface="Lato"/>
              <a:cs typeface="Lato"/>
              <a:sym typeface="Lato"/>
            </a:endParaRPr>
          </a:p>
        </p:txBody>
      </p:sp>
      <p:sp>
        <p:nvSpPr>
          <p:cNvPr id="347" name="Google Shape;347;p32"/>
          <p:cNvSpPr/>
          <p:nvPr/>
        </p:nvSpPr>
        <p:spPr>
          <a:xfrm>
            <a:off x="5425367" y="1591733"/>
            <a:ext cx="1284900" cy="1936500"/>
          </a:xfrm>
          <a:prstGeom prst="rect">
            <a:avLst/>
          </a:prstGeom>
          <a:solidFill>
            <a:schemeClr val="lt1"/>
          </a:solidFill>
          <a:ln cap="flat" cmpd="sng" w="28575">
            <a:solidFill>
              <a:srgbClr val="FDCD7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8" name="Google Shape;348;p32"/>
          <p:cNvSpPr/>
          <p:nvPr/>
        </p:nvSpPr>
        <p:spPr>
          <a:xfrm>
            <a:off x="3913722" y="1591733"/>
            <a:ext cx="1284900" cy="1936500"/>
          </a:xfrm>
          <a:prstGeom prst="rect">
            <a:avLst/>
          </a:prstGeom>
          <a:solidFill>
            <a:schemeClr val="lt1"/>
          </a:solidFill>
          <a:ln cap="flat" cmpd="sng" w="28575">
            <a:solidFill>
              <a:srgbClr val="8064A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349" name="Google Shape;349;p32"/>
          <p:cNvPicPr preferRelativeResize="0"/>
          <p:nvPr/>
        </p:nvPicPr>
        <p:blipFill rotWithShape="1">
          <a:blip r:embed="rId3">
            <a:alphaModFix/>
          </a:blip>
          <a:srcRect b="8269" l="24926" r="24921" t="39849"/>
          <a:stretch/>
        </p:blipFill>
        <p:spPr>
          <a:xfrm>
            <a:off x="5460277" y="2072825"/>
            <a:ext cx="1206599" cy="1186952"/>
          </a:xfrm>
          <a:prstGeom prst="rect">
            <a:avLst/>
          </a:prstGeom>
          <a:noFill/>
          <a:ln>
            <a:noFill/>
          </a:ln>
        </p:spPr>
      </p:pic>
      <p:pic>
        <p:nvPicPr>
          <p:cNvPr id="350" name="Google Shape;350;p32" title="IMG_8324.JPG"/>
          <p:cNvPicPr preferRelativeResize="0"/>
          <p:nvPr/>
        </p:nvPicPr>
        <p:blipFill rotWithShape="1">
          <a:blip r:embed="rId4">
            <a:alphaModFix/>
          </a:blip>
          <a:srcRect b="9082" l="26679" r="25906" t="40514"/>
          <a:stretch/>
        </p:blipFill>
        <p:spPr>
          <a:xfrm>
            <a:off x="3985832" y="2072838"/>
            <a:ext cx="1140703" cy="1153728"/>
          </a:xfrm>
          <a:prstGeom prst="rect">
            <a:avLst/>
          </a:prstGeom>
          <a:noFill/>
          <a:ln>
            <a:noFill/>
          </a:ln>
        </p:spPr>
      </p:pic>
      <p:pic>
        <p:nvPicPr>
          <p:cNvPr id="351" name="Google Shape;351;p32" title="File_000.png"/>
          <p:cNvPicPr preferRelativeResize="0"/>
          <p:nvPr/>
        </p:nvPicPr>
        <p:blipFill rotWithShape="1">
          <a:blip r:embed="rId5">
            <a:alphaModFix/>
          </a:blip>
          <a:srcRect b="9087" l="28816" r="28612" t="40484"/>
          <a:stretch/>
        </p:blipFill>
        <p:spPr>
          <a:xfrm>
            <a:off x="2442158" y="2089436"/>
            <a:ext cx="1140704" cy="1153728"/>
          </a:xfrm>
          <a:prstGeom prst="rect">
            <a:avLst/>
          </a:prstGeom>
          <a:noFill/>
          <a:ln>
            <a:noFill/>
          </a:ln>
        </p:spPr>
      </p:pic>
      <p:sp>
        <p:nvSpPr>
          <p:cNvPr id="352" name="Google Shape;352;p32"/>
          <p:cNvSpPr txBox="1"/>
          <p:nvPr/>
        </p:nvSpPr>
        <p:spPr>
          <a:xfrm>
            <a:off x="3950865" y="1674636"/>
            <a:ext cx="1206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accent1"/>
                </a:solidFill>
                <a:latin typeface="Lato"/>
                <a:ea typeface="Lato"/>
                <a:cs typeface="Lato"/>
                <a:sym typeface="Lato"/>
              </a:rPr>
              <a:t>Tim McKee</a:t>
            </a:r>
            <a:endParaRPr b="1" sz="1300">
              <a:solidFill>
                <a:schemeClr val="accent1"/>
              </a:solidFill>
              <a:latin typeface="Lato"/>
              <a:ea typeface="Lato"/>
              <a:cs typeface="Lato"/>
              <a:sym typeface="Lato"/>
            </a:endParaRPr>
          </a:p>
        </p:txBody>
      </p:sp>
      <p:sp>
        <p:nvSpPr>
          <p:cNvPr id="353" name="Google Shape;353;p32"/>
          <p:cNvSpPr txBox="1"/>
          <p:nvPr/>
        </p:nvSpPr>
        <p:spPr>
          <a:xfrm>
            <a:off x="2354514" y="1674636"/>
            <a:ext cx="1206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accent1"/>
                </a:solidFill>
                <a:latin typeface="Lato"/>
                <a:ea typeface="Lato"/>
                <a:cs typeface="Lato"/>
                <a:sym typeface="Lato"/>
              </a:rPr>
              <a:t>Tyre’ Beard</a:t>
            </a:r>
            <a:endParaRPr b="1" sz="1300">
              <a:solidFill>
                <a:schemeClr val="accent1"/>
              </a:solidFill>
              <a:latin typeface="Lato"/>
              <a:ea typeface="Lato"/>
              <a:cs typeface="Lato"/>
              <a:sym typeface="Lato"/>
            </a:endParaRPr>
          </a:p>
        </p:txBody>
      </p:sp>
      <p:sp>
        <p:nvSpPr>
          <p:cNvPr id="354" name="Google Shape;354;p32"/>
          <p:cNvSpPr txBox="1"/>
          <p:nvPr/>
        </p:nvSpPr>
        <p:spPr>
          <a:xfrm>
            <a:off x="5339276" y="1674636"/>
            <a:ext cx="1450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accent1"/>
                </a:solidFill>
                <a:latin typeface="Lato"/>
                <a:ea typeface="Lato"/>
                <a:cs typeface="Lato"/>
                <a:sym typeface="Lato"/>
              </a:rPr>
              <a:t>Emily Walukas</a:t>
            </a:r>
            <a:endParaRPr b="1" sz="1300">
              <a:solidFill>
                <a:schemeClr val="accent1"/>
              </a:solidFill>
              <a:latin typeface="Lato"/>
              <a:ea typeface="Lato"/>
              <a:cs typeface="Lato"/>
              <a:sym typeface="Lato"/>
            </a:endParaRPr>
          </a:p>
        </p:txBody>
      </p:sp>
      <p:sp>
        <p:nvSpPr>
          <p:cNvPr id="355" name="Google Shape;355;p32"/>
          <p:cNvSpPr txBox="1"/>
          <p:nvPr/>
        </p:nvSpPr>
        <p:spPr>
          <a:xfrm>
            <a:off x="5460277" y="3182467"/>
            <a:ext cx="120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1"/>
                </a:solidFill>
                <a:latin typeface="Lato Light"/>
                <a:ea typeface="Lato Light"/>
                <a:cs typeface="Lato Light"/>
                <a:sym typeface="Lato Light"/>
              </a:rPr>
              <a:t>LinkedIn</a:t>
            </a:r>
            <a:endParaRPr sz="1200">
              <a:solidFill>
                <a:schemeClr val="accent1"/>
              </a:solidFill>
              <a:latin typeface="Lato Light"/>
              <a:ea typeface="Lato Light"/>
              <a:cs typeface="Lato Light"/>
              <a:sym typeface="Lato Light"/>
            </a:endParaRPr>
          </a:p>
        </p:txBody>
      </p:sp>
      <p:sp>
        <p:nvSpPr>
          <p:cNvPr id="356" name="Google Shape;356;p32"/>
          <p:cNvSpPr txBox="1"/>
          <p:nvPr/>
        </p:nvSpPr>
        <p:spPr>
          <a:xfrm>
            <a:off x="3935415" y="3182467"/>
            <a:ext cx="120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1"/>
                </a:solidFill>
                <a:latin typeface="Lato Light"/>
                <a:ea typeface="Lato Light"/>
                <a:cs typeface="Lato Light"/>
                <a:sym typeface="Lato Light"/>
              </a:rPr>
              <a:t>LinkedIn</a:t>
            </a:r>
            <a:endParaRPr sz="1200">
              <a:solidFill>
                <a:schemeClr val="accent1"/>
              </a:solidFill>
              <a:latin typeface="Lato Light"/>
              <a:ea typeface="Lato Light"/>
              <a:cs typeface="Lato Light"/>
              <a:sym typeface="Lato Light"/>
            </a:endParaRPr>
          </a:p>
        </p:txBody>
      </p:sp>
      <p:sp>
        <p:nvSpPr>
          <p:cNvPr id="357" name="Google Shape;357;p32"/>
          <p:cNvSpPr txBox="1"/>
          <p:nvPr/>
        </p:nvSpPr>
        <p:spPr>
          <a:xfrm>
            <a:off x="2354514" y="3182467"/>
            <a:ext cx="120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1"/>
                </a:solidFill>
                <a:latin typeface="Lato Light"/>
                <a:ea typeface="Lato Light"/>
                <a:cs typeface="Lato Light"/>
                <a:sym typeface="Lato Light"/>
              </a:rPr>
              <a:t>LinkedIn</a:t>
            </a:r>
            <a:endParaRPr sz="1200">
              <a:solidFill>
                <a:schemeClr val="accent1"/>
              </a:solidFill>
              <a:latin typeface="Lato Light"/>
              <a:ea typeface="Lato Light"/>
              <a:cs typeface="Lato Light"/>
              <a:sym typeface="La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Analysis Process</a:t>
            </a:r>
            <a:endParaRPr/>
          </a:p>
        </p:txBody>
      </p:sp>
      <p:grpSp>
        <p:nvGrpSpPr>
          <p:cNvPr id="110" name="Google Shape;110;p15"/>
          <p:cNvGrpSpPr/>
          <p:nvPr/>
        </p:nvGrpSpPr>
        <p:grpSpPr>
          <a:xfrm>
            <a:off x="395476" y="868075"/>
            <a:ext cx="8356638" cy="4139199"/>
            <a:chOff x="3388" y="0"/>
            <a:chExt cx="7704811" cy="3779400"/>
          </a:xfrm>
        </p:grpSpPr>
        <p:sp>
          <p:nvSpPr>
            <p:cNvPr id="111" name="Google Shape;111;p15"/>
            <p:cNvSpPr/>
            <p:nvPr/>
          </p:nvSpPr>
          <p:spPr>
            <a:xfrm>
              <a:off x="578368" y="0"/>
              <a:ext cx="6554700" cy="3779400"/>
            </a:xfrm>
            <a:prstGeom prst="rightArrow">
              <a:avLst>
                <a:gd fmla="val 50000" name="adj1"/>
                <a:gd fmla="val 50000" name="adj2"/>
              </a:avLst>
            </a:prstGeom>
            <a:solidFill>
              <a:srgbClr val="E7CF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5"/>
            <p:cNvSpPr/>
            <p:nvPr/>
          </p:nvSpPr>
          <p:spPr>
            <a:xfrm>
              <a:off x="3388" y="1133788"/>
              <a:ext cx="1481700" cy="1511700"/>
            </a:xfrm>
            <a:prstGeom prst="roundRect">
              <a:avLst>
                <a:gd fmla="val 16667" name="adj"/>
              </a:avLst>
            </a:prstGeom>
            <a:solidFill>
              <a:srgbClr val="BF504D"/>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5"/>
            <p:cNvSpPr txBox="1"/>
            <p:nvPr/>
          </p:nvSpPr>
          <p:spPr>
            <a:xfrm>
              <a:off x="75718" y="1206118"/>
              <a:ext cx="1337100" cy="1367100"/>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rgbClr val="FFFFFF"/>
                </a:buClr>
                <a:buSzPts val="1400"/>
                <a:buFont typeface="Calibri"/>
                <a:buNone/>
              </a:pPr>
              <a:r>
                <a:rPr b="1" i="0" lang="en" sz="1400" u="none" cap="none" strike="noStrike">
                  <a:solidFill>
                    <a:srgbClr val="FFFFFF"/>
                  </a:solidFill>
                  <a:latin typeface="Calibri"/>
                  <a:ea typeface="Calibri"/>
                  <a:cs typeface="Calibri"/>
                  <a:sym typeface="Calibri"/>
                </a:rPr>
                <a:t>Problem Definition</a:t>
              </a:r>
              <a:endParaRPr b="1" i="0" sz="1400" u="none" cap="none" strike="noStrike">
                <a:solidFill>
                  <a:srgbClr val="FFFFFF"/>
                </a:solidFill>
                <a:latin typeface="Calibri"/>
                <a:ea typeface="Calibri"/>
                <a:cs typeface="Calibri"/>
                <a:sym typeface="Calibri"/>
              </a:endParaRPr>
            </a:p>
            <a:p>
              <a:pPr indent="-69850" lvl="1" marL="57150" marR="0" rtl="0" algn="l">
                <a:lnSpc>
                  <a:spcPct val="90000"/>
                </a:lnSpc>
                <a:spcBef>
                  <a:spcPts val="490"/>
                </a:spcBef>
                <a:spcAft>
                  <a:spcPts val="0"/>
                </a:spcAft>
                <a:buClr>
                  <a:srgbClr val="FFFFFF"/>
                </a:buClr>
                <a:buSzPts val="1100"/>
                <a:buFont typeface="Calibri"/>
                <a:buChar char="•"/>
              </a:pPr>
              <a:r>
                <a:rPr b="0" i="0" lang="en" sz="1100" u="none" cap="none" strike="noStrike">
                  <a:solidFill>
                    <a:srgbClr val="FFFFFF"/>
                  </a:solidFill>
                  <a:latin typeface="Calibri"/>
                  <a:ea typeface="Calibri"/>
                  <a:cs typeface="Calibri"/>
                  <a:sym typeface="Calibri"/>
                </a:rPr>
                <a:t>Understand the project's objectives from a business viewpoint.</a:t>
              </a:r>
              <a:endParaRPr b="0" i="0" sz="1100" u="none" cap="none" strike="noStrike">
                <a:solidFill>
                  <a:srgbClr val="FFFFFF"/>
                </a:solidFill>
                <a:latin typeface="Calibri"/>
                <a:ea typeface="Calibri"/>
                <a:cs typeface="Calibri"/>
                <a:sym typeface="Calibri"/>
              </a:endParaRPr>
            </a:p>
          </p:txBody>
        </p:sp>
        <p:sp>
          <p:nvSpPr>
            <p:cNvPr id="114" name="Google Shape;114;p15"/>
            <p:cNvSpPr/>
            <p:nvPr/>
          </p:nvSpPr>
          <p:spPr>
            <a:xfrm>
              <a:off x="1559166" y="1133788"/>
              <a:ext cx="1481700" cy="1511700"/>
            </a:xfrm>
            <a:prstGeom prst="roundRect">
              <a:avLst>
                <a:gd fmla="val 16667" name="adj"/>
              </a:avLst>
            </a:prstGeom>
            <a:solidFill>
              <a:srgbClr val="9BBB59"/>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5"/>
            <p:cNvSpPr txBox="1"/>
            <p:nvPr/>
          </p:nvSpPr>
          <p:spPr>
            <a:xfrm>
              <a:off x="1631496" y="1206118"/>
              <a:ext cx="1337100" cy="1367100"/>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rgbClr val="FFFFFF"/>
                </a:buClr>
                <a:buSzPts val="1400"/>
                <a:buFont typeface="Calibri"/>
                <a:buNone/>
              </a:pPr>
              <a:r>
                <a:rPr b="1" i="0" lang="en" sz="1400" u="none" cap="none" strike="noStrike">
                  <a:solidFill>
                    <a:srgbClr val="FFFFFF"/>
                  </a:solidFill>
                  <a:latin typeface="Calibri"/>
                  <a:ea typeface="Calibri"/>
                  <a:cs typeface="Calibri"/>
                  <a:sym typeface="Calibri"/>
                </a:rPr>
                <a:t>Data Collection</a:t>
              </a:r>
              <a:endParaRPr b="1" i="0" sz="1400" u="none" cap="none" strike="noStrike">
                <a:solidFill>
                  <a:srgbClr val="FFFFFF"/>
                </a:solidFill>
                <a:latin typeface="Calibri"/>
                <a:ea typeface="Calibri"/>
                <a:cs typeface="Calibri"/>
                <a:sym typeface="Calibri"/>
              </a:endParaRPr>
            </a:p>
            <a:p>
              <a:pPr indent="-69850" lvl="1" marL="57150" marR="0" rtl="0" algn="l">
                <a:lnSpc>
                  <a:spcPct val="90000"/>
                </a:lnSpc>
                <a:spcBef>
                  <a:spcPts val="490"/>
                </a:spcBef>
                <a:spcAft>
                  <a:spcPts val="0"/>
                </a:spcAft>
                <a:buClr>
                  <a:srgbClr val="FFFFFF"/>
                </a:buClr>
                <a:buSzPts val="1100"/>
                <a:buFont typeface="Calibri"/>
                <a:buChar char="•"/>
              </a:pPr>
              <a:r>
                <a:rPr b="0" i="0" lang="en" sz="1100" u="none" cap="none" strike="noStrike">
                  <a:solidFill>
                    <a:srgbClr val="FFFFFF"/>
                  </a:solidFill>
                  <a:latin typeface="Calibri"/>
                  <a:ea typeface="Calibri"/>
                  <a:cs typeface="Calibri"/>
                  <a:sym typeface="Calibri"/>
                </a:rPr>
                <a:t>Gather relevant data. If data are already available, understand how data were collected.</a:t>
              </a:r>
              <a:endParaRPr b="0" i="0" sz="1100" u="none" cap="none" strike="noStrike">
                <a:solidFill>
                  <a:srgbClr val="FFFFFF"/>
                </a:solidFill>
                <a:latin typeface="Calibri"/>
                <a:ea typeface="Calibri"/>
                <a:cs typeface="Calibri"/>
                <a:sym typeface="Calibri"/>
              </a:endParaRPr>
            </a:p>
          </p:txBody>
        </p:sp>
        <p:sp>
          <p:nvSpPr>
            <p:cNvPr id="116" name="Google Shape;116;p15"/>
            <p:cNvSpPr/>
            <p:nvPr/>
          </p:nvSpPr>
          <p:spPr>
            <a:xfrm>
              <a:off x="3114944" y="1133788"/>
              <a:ext cx="1481700" cy="1511700"/>
            </a:xfrm>
            <a:prstGeom prst="roundRect">
              <a:avLst>
                <a:gd fmla="val 16667" name="adj"/>
              </a:avLst>
            </a:prstGeom>
            <a:solidFill>
              <a:srgbClr val="8064A2"/>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5"/>
            <p:cNvSpPr txBox="1"/>
            <p:nvPr/>
          </p:nvSpPr>
          <p:spPr>
            <a:xfrm>
              <a:off x="3187274" y="1206118"/>
              <a:ext cx="1337100" cy="1367100"/>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rgbClr val="FFFFFF"/>
                </a:buClr>
                <a:buSzPts val="1400"/>
                <a:buFont typeface="Calibri"/>
                <a:buNone/>
              </a:pPr>
              <a:r>
                <a:rPr b="1" i="0" lang="en" sz="1400" u="none" cap="none" strike="noStrike">
                  <a:solidFill>
                    <a:srgbClr val="FFFFFF"/>
                  </a:solidFill>
                  <a:latin typeface="Calibri"/>
                  <a:ea typeface="Calibri"/>
                  <a:cs typeface="Calibri"/>
                  <a:sym typeface="Calibri"/>
                </a:rPr>
                <a:t>Data Cleaning &amp; Exploratory Data Analysis</a:t>
              </a:r>
              <a:endParaRPr b="1" i="0" sz="1400" u="none" cap="none" strike="noStrike">
                <a:solidFill>
                  <a:srgbClr val="FFFFFF"/>
                </a:solidFill>
                <a:latin typeface="Calibri"/>
                <a:ea typeface="Calibri"/>
                <a:cs typeface="Calibri"/>
                <a:sym typeface="Calibri"/>
              </a:endParaRPr>
            </a:p>
            <a:p>
              <a:pPr indent="-69850" lvl="1" marL="57150" marR="0" rtl="0" algn="l">
                <a:lnSpc>
                  <a:spcPct val="90000"/>
                </a:lnSpc>
                <a:spcBef>
                  <a:spcPts val="490"/>
                </a:spcBef>
                <a:spcAft>
                  <a:spcPts val="0"/>
                </a:spcAft>
                <a:buClr>
                  <a:srgbClr val="FFFFFF"/>
                </a:buClr>
                <a:buSzPts val="1100"/>
                <a:buFont typeface="Calibri"/>
                <a:buChar char="•"/>
              </a:pPr>
              <a:r>
                <a:rPr b="0" i="0" lang="en" sz="1100" u="none" cap="none" strike="noStrike">
                  <a:solidFill>
                    <a:srgbClr val="FFFFFF"/>
                  </a:solidFill>
                  <a:latin typeface="Calibri"/>
                  <a:ea typeface="Calibri"/>
                  <a:cs typeface="Calibri"/>
                  <a:sym typeface="Calibri"/>
                </a:rPr>
                <a:t>Understand, clean and explore data.</a:t>
              </a:r>
              <a:endParaRPr b="0" i="0" sz="1100" u="none" cap="none" strike="noStrike">
                <a:solidFill>
                  <a:srgbClr val="FFFFFF"/>
                </a:solidFill>
                <a:latin typeface="Calibri"/>
                <a:ea typeface="Calibri"/>
                <a:cs typeface="Calibri"/>
                <a:sym typeface="Calibri"/>
              </a:endParaRPr>
            </a:p>
          </p:txBody>
        </p:sp>
        <p:sp>
          <p:nvSpPr>
            <p:cNvPr id="118" name="Google Shape;118;p15"/>
            <p:cNvSpPr/>
            <p:nvPr/>
          </p:nvSpPr>
          <p:spPr>
            <a:xfrm>
              <a:off x="4670722" y="1133788"/>
              <a:ext cx="1481700" cy="1511700"/>
            </a:xfrm>
            <a:prstGeom prst="roundRect">
              <a:avLst>
                <a:gd fmla="val 16667" name="adj"/>
              </a:avLst>
            </a:prstGeom>
            <a:solidFill>
              <a:srgbClr val="49ACC5"/>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5"/>
            <p:cNvSpPr txBox="1"/>
            <p:nvPr/>
          </p:nvSpPr>
          <p:spPr>
            <a:xfrm>
              <a:off x="4743052" y="1206118"/>
              <a:ext cx="1337100" cy="1367100"/>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rgbClr val="FFFFFF"/>
                </a:buClr>
                <a:buSzPts val="1400"/>
                <a:buFont typeface="Calibri"/>
                <a:buNone/>
              </a:pPr>
              <a:r>
                <a:rPr b="1" i="0" lang="en" sz="1400" u="none" cap="none" strike="noStrike">
                  <a:solidFill>
                    <a:srgbClr val="FFFFFF"/>
                  </a:solidFill>
                  <a:latin typeface="Calibri"/>
                  <a:ea typeface="Calibri"/>
                  <a:cs typeface="Calibri"/>
                  <a:sym typeface="Calibri"/>
                </a:rPr>
                <a:t>Processing</a:t>
              </a:r>
              <a:endParaRPr b="1" i="0" sz="1400" u="none" cap="none" strike="noStrike">
                <a:solidFill>
                  <a:srgbClr val="FFFFFF"/>
                </a:solidFill>
                <a:latin typeface="Calibri"/>
                <a:ea typeface="Calibri"/>
                <a:cs typeface="Calibri"/>
                <a:sym typeface="Calibri"/>
              </a:endParaRPr>
            </a:p>
            <a:p>
              <a:pPr indent="-69850" lvl="1" marL="57150" marR="0" rtl="0" algn="l">
                <a:lnSpc>
                  <a:spcPct val="90000"/>
                </a:lnSpc>
                <a:spcBef>
                  <a:spcPts val="490"/>
                </a:spcBef>
                <a:spcAft>
                  <a:spcPts val="0"/>
                </a:spcAft>
                <a:buClr>
                  <a:srgbClr val="FFFFFF"/>
                </a:buClr>
                <a:buSzPts val="1100"/>
                <a:buFont typeface="Calibri"/>
                <a:buChar char="•"/>
              </a:pPr>
              <a:r>
                <a:rPr b="0" i="0" lang="en" sz="1100" u="none" cap="none" strike="noStrike">
                  <a:solidFill>
                    <a:srgbClr val="FFFFFF"/>
                  </a:solidFill>
                  <a:latin typeface="Calibri"/>
                  <a:ea typeface="Calibri"/>
                  <a:cs typeface="Calibri"/>
                  <a:sym typeface="Calibri"/>
                </a:rPr>
                <a:t>Use modeling techniques to gain useful insights into data and meet objectives of the project. </a:t>
              </a:r>
              <a:endParaRPr b="0" i="0" sz="1400" u="none" cap="none" strike="noStrike">
                <a:solidFill>
                  <a:srgbClr val="000000"/>
                </a:solidFill>
                <a:latin typeface="Arial"/>
                <a:ea typeface="Arial"/>
                <a:cs typeface="Arial"/>
                <a:sym typeface="Arial"/>
              </a:endParaRPr>
            </a:p>
          </p:txBody>
        </p:sp>
        <p:sp>
          <p:nvSpPr>
            <p:cNvPr id="120" name="Google Shape;120;p15"/>
            <p:cNvSpPr/>
            <p:nvPr/>
          </p:nvSpPr>
          <p:spPr>
            <a:xfrm>
              <a:off x="6226499" y="1133788"/>
              <a:ext cx="1481700" cy="1511700"/>
            </a:xfrm>
            <a:prstGeom prst="roundRect">
              <a:avLst>
                <a:gd fmla="val 16667" name="adj"/>
              </a:avLst>
            </a:prstGeom>
            <a:solidFill>
              <a:srgbClr val="F79543"/>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5"/>
            <p:cNvSpPr txBox="1"/>
            <p:nvPr/>
          </p:nvSpPr>
          <p:spPr>
            <a:xfrm>
              <a:off x="6298829" y="1206118"/>
              <a:ext cx="1337100" cy="1367100"/>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rgbClr val="FFFFFF"/>
                </a:buClr>
                <a:buSzPts val="1400"/>
                <a:buFont typeface="Calibri"/>
                <a:buNone/>
              </a:pPr>
              <a:r>
                <a:rPr b="1" i="0" lang="en" sz="1400" u="none" cap="none" strike="noStrike">
                  <a:solidFill>
                    <a:srgbClr val="FFFFFF"/>
                  </a:solidFill>
                  <a:latin typeface="Calibri"/>
                  <a:ea typeface="Calibri"/>
                  <a:cs typeface="Calibri"/>
                  <a:sym typeface="Calibri"/>
                </a:rPr>
                <a:t>Communication of Results</a:t>
              </a:r>
              <a:endParaRPr b="0" i="0" sz="1400" u="none" cap="none" strike="noStrike">
                <a:solidFill>
                  <a:srgbClr val="000000"/>
                </a:solidFill>
                <a:latin typeface="Arial"/>
                <a:ea typeface="Arial"/>
                <a:cs typeface="Arial"/>
                <a:sym typeface="Arial"/>
              </a:endParaRPr>
            </a:p>
            <a:p>
              <a:pPr indent="-69850" lvl="1" marL="57150" marR="0" rtl="0" algn="l">
                <a:lnSpc>
                  <a:spcPct val="90000"/>
                </a:lnSpc>
                <a:spcBef>
                  <a:spcPts val="490"/>
                </a:spcBef>
                <a:spcAft>
                  <a:spcPts val="0"/>
                </a:spcAft>
                <a:buClr>
                  <a:srgbClr val="FFFFFF"/>
                </a:buClr>
                <a:buSzPts val="1100"/>
                <a:buFont typeface="Calibri"/>
                <a:buChar char="•"/>
              </a:pPr>
              <a:r>
                <a:rPr b="0" i="0" lang="en" sz="1100" u="none" cap="none" strike="noStrike">
                  <a:solidFill>
                    <a:srgbClr val="FFFFFF"/>
                  </a:solidFill>
                  <a:latin typeface="Calibri"/>
                  <a:ea typeface="Calibri"/>
                  <a:cs typeface="Calibri"/>
                  <a:sym typeface="Calibri"/>
                </a:rPr>
                <a:t>Communicate results of analysis. Draw meaningful conclusions. </a:t>
              </a:r>
              <a:endParaRPr b="0" i="0" sz="1400" u="none" cap="none" strike="noStrike">
                <a:solidFill>
                  <a:srgbClr val="000000"/>
                </a:solidFill>
                <a:latin typeface="Arial"/>
                <a:ea typeface="Arial"/>
                <a:cs typeface="Arial"/>
                <a:sym typeface="Arial"/>
              </a:endParaRPr>
            </a:p>
          </p:txBody>
        </p:sp>
      </p:grpSp>
      <p:sp>
        <p:nvSpPr>
          <p:cNvPr id="122" name="Google Shape;122;p15"/>
          <p:cNvSpPr txBox="1"/>
          <p:nvPr/>
        </p:nvSpPr>
        <p:spPr>
          <a:xfrm>
            <a:off x="8720225" y="0"/>
            <a:ext cx="423900" cy="3693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Ti</a:t>
            </a:r>
            <a:endParaRPr sz="1300">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Scope of End Product</a:t>
            </a:r>
            <a:endParaRPr/>
          </a:p>
        </p:txBody>
      </p:sp>
      <p:sp>
        <p:nvSpPr>
          <p:cNvPr id="128" name="Google Shape;128;p16"/>
          <p:cNvSpPr txBox="1"/>
          <p:nvPr/>
        </p:nvSpPr>
        <p:spPr>
          <a:xfrm>
            <a:off x="6531450" y="2364775"/>
            <a:ext cx="2506200" cy="1305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Data Visualizations</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Interactive Geographical Data Tool</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Early Stage of a Predictive Model </a:t>
            </a:r>
            <a:endParaRPr sz="1100">
              <a:solidFill>
                <a:schemeClr val="accent1"/>
              </a:solidFill>
              <a:latin typeface="Lato"/>
              <a:ea typeface="Lato"/>
              <a:cs typeface="Lato"/>
              <a:sym typeface="Lato"/>
            </a:endParaRPr>
          </a:p>
        </p:txBody>
      </p:sp>
      <p:sp>
        <p:nvSpPr>
          <p:cNvPr id="129" name="Google Shape;129;p16"/>
          <p:cNvSpPr txBox="1"/>
          <p:nvPr/>
        </p:nvSpPr>
        <p:spPr>
          <a:xfrm>
            <a:off x="318050" y="1910188"/>
            <a:ext cx="1538700" cy="4002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a:solidFill>
                  <a:schemeClr val="accent1"/>
                </a:solidFill>
                <a:latin typeface="Lato"/>
                <a:ea typeface="Lato"/>
                <a:cs typeface="Lato"/>
                <a:sym typeface="Lato"/>
              </a:rPr>
              <a:t>Data Sources</a:t>
            </a:r>
            <a:endParaRPr b="1">
              <a:solidFill>
                <a:schemeClr val="accent1"/>
              </a:solidFill>
              <a:latin typeface="Lato"/>
              <a:ea typeface="Lato"/>
              <a:cs typeface="Lato"/>
              <a:sym typeface="Lato"/>
            </a:endParaRPr>
          </a:p>
        </p:txBody>
      </p:sp>
      <p:sp>
        <p:nvSpPr>
          <p:cNvPr id="130" name="Google Shape;130;p16"/>
          <p:cNvSpPr txBox="1"/>
          <p:nvPr/>
        </p:nvSpPr>
        <p:spPr>
          <a:xfrm>
            <a:off x="2387775" y="1910200"/>
            <a:ext cx="1674600" cy="4002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a:solidFill>
                  <a:schemeClr val="accent1"/>
                </a:solidFill>
                <a:latin typeface="Lato"/>
                <a:ea typeface="Lato"/>
                <a:cs typeface="Lato"/>
                <a:sym typeface="Lato"/>
              </a:rPr>
              <a:t>Data Formats</a:t>
            </a:r>
            <a:endParaRPr b="1">
              <a:solidFill>
                <a:schemeClr val="accent1"/>
              </a:solidFill>
              <a:latin typeface="Lato"/>
              <a:ea typeface="Lato"/>
              <a:cs typeface="Lato"/>
              <a:sym typeface="Lato"/>
            </a:endParaRPr>
          </a:p>
        </p:txBody>
      </p:sp>
      <p:sp>
        <p:nvSpPr>
          <p:cNvPr id="131" name="Google Shape;131;p16"/>
          <p:cNvSpPr txBox="1"/>
          <p:nvPr/>
        </p:nvSpPr>
        <p:spPr>
          <a:xfrm>
            <a:off x="6956275" y="1930050"/>
            <a:ext cx="1457400" cy="4002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a:solidFill>
                  <a:schemeClr val="accent1"/>
                </a:solidFill>
                <a:latin typeface="Lato"/>
                <a:ea typeface="Lato"/>
                <a:cs typeface="Lato"/>
                <a:sym typeface="Lato"/>
              </a:rPr>
              <a:t>End Products</a:t>
            </a:r>
            <a:endParaRPr b="1">
              <a:solidFill>
                <a:schemeClr val="accent1"/>
              </a:solidFill>
              <a:latin typeface="Lato"/>
              <a:ea typeface="Lato"/>
              <a:cs typeface="Lato"/>
              <a:sym typeface="Lato"/>
            </a:endParaRPr>
          </a:p>
        </p:txBody>
      </p:sp>
      <p:sp>
        <p:nvSpPr>
          <p:cNvPr id="132" name="Google Shape;132;p16"/>
          <p:cNvSpPr txBox="1"/>
          <p:nvPr/>
        </p:nvSpPr>
        <p:spPr>
          <a:xfrm>
            <a:off x="8720225" y="0"/>
            <a:ext cx="423900" cy="3693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Ti</a:t>
            </a:r>
            <a:endParaRPr sz="1300">
              <a:solidFill>
                <a:schemeClr val="accent1"/>
              </a:solidFill>
              <a:latin typeface="Lato"/>
              <a:ea typeface="Lato"/>
              <a:cs typeface="Lato"/>
              <a:sym typeface="Lato"/>
            </a:endParaRPr>
          </a:p>
        </p:txBody>
      </p:sp>
      <p:sp>
        <p:nvSpPr>
          <p:cNvPr id="133" name="Google Shape;133;p16"/>
          <p:cNvSpPr txBox="1"/>
          <p:nvPr>
            <p:ph idx="1" type="body"/>
          </p:nvPr>
        </p:nvSpPr>
        <p:spPr>
          <a:xfrm>
            <a:off x="2093770" y="2423700"/>
            <a:ext cx="22626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u="sng">
                <a:solidFill>
                  <a:schemeClr val="hlink"/>
                </a:solidFill>
                <a:hlinkClick r:id="rId3"/>
              </a:rPr>
              <a:t>Excel reports</a:t>
            </a:r>
            <a:r>
              <a:rPr lang="en"/>
              <a:t> sent from agencies by request</a:t>
            </a:r>
            <a:endParaRPr/>
          </a:p>
          <a:p>
            <a:pPr indent="-311150" lvl="0" marL="457200" rtl="0" algn="l">
              <a:spcBef>
                <a:spcPts val="0"/>
              </a:spcBef>
              <a:spcAft>
                <a:spcPts val="0"/>
              </a:spcAft>
              <a:buSzPts val="1300"/>
              <a:buChar char="●"/>
            </a:pPr>
            <a:r>
              <a:rPr lang="en"/>
              <a:t>CSV, Excel and PDF files downloaded from agency websites</a:t>
            </a:r>
            <a:endParaRPr/>
          </a:p>
          <a:p>
            <a:pPr indent="-311150" lvl="0" marL="457200" rtl="0" algn="l">
              <a:spcBef>
                <a:spcPts val="0"/>
              </a:spcBef>
              <a:spcAft>
                <a:spcPts val="0"/>
              </a:spcAft>
              <a:buSzPts val="1300"/>
              <a:buChar char="●"/>
            </a:pPr>
            <a:r>
              <a:rPr lang="en"/>
              <a:t>Databases accessed via API</a:t>
            </a:r>
            <a:endParaRPr/>
          </a:p>
        </p:txBody>
      </p:sp>
      <p:pic>
        <p:nvPicPr>
          <p:cNvPr id="134" name="Google Shape;134;p16"/>
          <p:cNvPicPr preferRelativeResize="0"/>
          <p:nvPr/>
        </p:nvPicPr>
        <p:blipFill>
          <a:blip r:embed="rId4">
            <a:alphaModFix/>
          </a:blip>
          <a:stretch>
            <a:fillRect/>
          </a:stretch>
        </p:blipFill>
        <p:spPr>
          <a:xfrm>
            <a:off x="212441" y="2486225"/>
            <a:ext cx="980125" cy="923775"/>
          </a:xfrm>
          <a:prstGeom prst="rect">
            <a:avLst/>
          </a:prstGeom>
          <a:noFill/>
          <a:ln>
            <a:noFill/>
          </a:ln>
        </p:spPr>
      </p:pic>
      <p:pic>
        <p:nvPicPr>
          <p:cNvPr id="135" name="Google Shape;135;p16"/>
          <p:cNvPicPr preferRelativeResize="0"/>
          <p:nvPr/>
        </p:nvPicPr>
        <p:blipFill rotWithShape="1">
          <a:blip r:embed="rId5">
            <a:alphaModFix/>
          </a:blip>
          <a:srcRect b="28882" l="7537" r="7867" t="27155"/>
          <a:stretch/>
        </p:blipFill>
        <p:spPr>
          <a:xfrm>
            <a:off x="685483" y="4442500"/>
            <a:ext cx="1245093" cy="648001"/>
          </a:xfrm>
          <a:prstGeom prst="rect">
            <a:avLst/>
          </a:prstGeom>
          <a:noFill/>
          <a:ln>
            <a:noFill/>
          </a:ln>
        </p:spPr>
      </p:pic>
      <p:pic>
        <p:nvPicPr>
          <p:cNvPr id="136" name="Google Shape;136;p16"/>
          <p:cNvPicPr preferRelativeResize="0"/>
          <p:nvPr/>
        </p:nvPicPr>
        <p:blipFill>
          <a:blip r:embed="rId6">
            <a:alphaModFix/>
          </a:blip>
          <a:stretch>
            <a:fillRect/>
          </a:stretch>
        </p:blipFill>
        <p:spPr>
          <a:xfrm>
            <a:off x="1107373" y="2958191"/>
            <a:ext cx="1079926" cy="1484308"/>
          </a:xfrm>
          <a:prstGeom prst="rect">
            <a:avLst/>
          </a:prstGeom>
          <a:noFill/>
          <a:ln>
            <a:noFill/>
          </a:ln>
        </p:spPr>
      </p:pic>
      <p:sp>
        <p:nvSpPr>
          <p:cNvPr id="137" name="Google Shape;137;p16"/>
          <p:cNvSpPr txBox="1"/>
          <p:nvPr/>
        </p:nvSpPr>
        <p:spPr>
          <a:xfrm>
            <a:off x="4746475" y="1910200"/>
            <a:ext cx="1674600" cy="4002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a:solidFill>
                  <a:schemeClr val="accent1"/>
                </a:solidFill>
                <a:latin typeface="Lato"/>
                <a:ea typeface="Lato"/>
                <a:cs typeface="Lato"/>
                <a:sym typeface="Lato"/>
              </a:rPr>
              <a:t>Tools used</a:t>
            </a:r>
            <a:endParaRPr b="1">
              <a:solidFill>
                <a:schemeClr val="accent1"/>
              </a:solidFill>
              <a:latin typeface="Lato"/>
              <a:ea typeface="Lato"/>
              <a:cs typeface="Lato"/>
              <a:sym typeface="Lato"/>
            </a:endParaRPr>
          </a:p>
        </p:txBody>
      </p:sp>
      <p:pic>
        <p:nvPicPr>
          <p:cNvPr id="138" name="Google Shape;138;p16" title="AveAttendanceAPSMid.png"/>
          <p:cNvPicPr preferRelativeResize="0"/>
          <p:nvPr/>
        </p:nvPicPr>
        <p:blipFill>
          <a:blip r:embed="rId7">
            <a:alphaModFix/>
          </a:blip>
          <a:stretch>
            <a:fillRect/>
          </a:stretch>
        </p:blipFill>
        <p:spPr>
          <a:xfrm>
            <a:off x="6689812" y="2364787"/>
            <a:ext cx="2189475" cy="1563888"/>
          </a:xfrm>
          <a:prstGeom prst="rect">
            <a:avLst/>
          </a:prstGeom>
          <a:noFill/>
          <a:ln>
            <a:noFill/>
          </a:ln>
        </p:spPr>
      </p:pic>
      <p:pic>
        <p:nvPicPr>
          <p:cNvPr id="139" name="Google Shape;139;p16" title="Screenshot 2025-04-08 4.22.41 PM.png"/>
          <p:cNvPicPr preferRelativeResize="0"/>
          <p:nvPr/>
        </p:nvPicPr>
        <p:blipFill>
          <a:blip r:embed="rId8">
            <a:alphaModFix/>
          </a:blip>
          <a:stretch>
            <a:fillRect/>
          </a:stretch>
        </p:blipFill>
        <p:spPr>
          <a:xfrm>
            <a:off x="6841825" y="3825874"/>
            <a:ext cx="1885500" cy="858900"/>
          </a:xfrm>
          <a:prstGeom prst="round2DiagRect">
            <a:avLst>
              <a:gd fmla="val 16667" name="adj1"/>
              <a:gd fmla="val 0" name="adj2"/>
            </a:avLst>
          </a:prstGeom>
          <a:noFill/>
          <a:ln>
            <a:noFill/>
          </a:ln>
        </p:spPr>
      </p:pic>
      <p:sp>
        <p:nvSpPr>
          <p:cNvPr id="140" name="Google Shape;140;p16"/>
          <p:cNvSpPr txBox="1"/>
          <p:nvPr>
            <p:ph idx="1" type="body"/>
          </p:nvPr>
        </p:nvSpPr>
        <p:spPr>
          <a:xfrm>
            <a:off x="4467795" y="2423700"/>
            <a:ext cx="22626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Python</a:t>
            </a:r>
            <a:endParaRPr/>
          </a:p>
          <a:p>
            <a:pPr indent="-311150" lvl="0" marL="457200" rtl="0" algn="l">
              <a:spcBef>
                <a:spcPts val="0"/>
              </a:spcBef>
              <a:spcAft>
                <a:spcPts val="0"/>
              </a:spcAft>
              <a:buSzPts val="1300"/>
              <a:buChar char="●"/>
            </a:pPr>
            <a:r>
              <a:rPr lang="en"/>
              <a:t>Open-source libraries (Pandas, MatPlotLib, Seaborn, Plotly, SciKitLearn)</a:t>
            </a:r>
            <a:endParaRPr/>
          </a:p>
          <a:p>
            <a:pPr indent="-311150" lvl="0" marL="457200" rtl="0" algn="l">
              <a:spcBef>
                <a:spcPts val="0"/>
              </a:spcBef>
              <a:spcAft>
                <a:spcPts val="0"/>
              </a:spcAft>
              <a:buSzPts val="1300"/>
              <a:buChar char="●"/>
            </a:pPr>
            <a:r>
              <a:rPr lang="en"/>
              <a:t>Google Colaboratory/Jupyter Notebooks</a:t>
            </a:r>
            <a:endParaRPr/>
          </a:p>
          <a:p>
            <a:pPr indent="-311150" lvl="0" marL="457200" rtl="0" algn="l">
              <a:spcBef>
                <a:spcPts val="0"/>
              </a:spcBef>
              <a:spcAft>
                <a:spcPts val="0"/>
              </a:spcAft>
              <a:buSzPts val="1300"/>
              <a:buChar char="●"/>
            </a:pPr>
            <a:r>
              <a:rPr lang="en"/>
              <a:t>GitHub</a:t>
            </a:r>
            <a:endParaRPr/>
          </a:p>
        </p:txBody>
      </p:sp>
      <p:pic>
        <p:nvPicPr>
          <p:cNvPr id="141" name="Google Shape;141;p16"/>
          <p:cNvPicPr preferRelativeResize="0"/>
          <p:nvPr/>
        </p:nvPicPr>
        <p:blipFill>
          <a:blip r:embed="rId9">
            <a:alphaModFix/>
          </a:blip>
          <a:stretch>
            <a:fillRect/>
          </a:stretch>
        </p:blipFill>
        <p:spPr>
          <a:xfrm>
            <a:off x="5632900" y="2423700"/>
            <a:ext cx="364630" cy="400200"/>
          </a:xfrm>
          <a:prstGeom prst="rect">
            <a:avLst/>
          </a:prstGeom>
          <a:noFill/>
          <a:ln>
            <a:noFill/>
          </a:ln>
        </p:spPr>
      </p:pic>
      <p:pic>
        <p:nvPicPr>
          <p:cNvPr id="142" name="Google Shape;142;p16"/>
          <p:cNvPicPr preferRelativeResize="0"/>
          <p:nvPr/>
        </p:nvPicPr>
        <p:blipFill>
          <a:blip r:embed="rId10">
            <a:alphaModFix/>
          </a:blip>
          <a:stretch>
            <a:fillRect/>
          </a:stretch>
        </p:blipFill>
        <p:spPr>
          <a:xfrm>
            <a:off x="6096900" y="4093250"/>
            <a:ext cx="324176" cy="324176"/>
          </a:xfrm>
          <a:prstGeom prst="rect">
            <a:avLst/>
          </a:prstGeom>
          <a:noFill/>
          <a:ln>
            <a:noFill/>
          </a:ln>
        </p:spPr>
      </p:pic>
      <p:pic>
        <p:nvPicPr>
          <p:cNvPr id="143" name="Google Shape;143;p16"/>
          <p:cNvPicPr preferRelativeResize="0"/>
          <p:nvPr/>
        </p:nvPicPr>
        <p:blipFill>
          <a:blip r:embed="rId11">
            <a:alphaModFix/>
          </a:blip>
          <a:stretch>
            <a:fillRect/>
          </a:stretch>
        </p:blipFill>
        <p:spPr>
          <a:xfrm>
            <a:off x="5632900" y="3670087"/>
            <a:ext cx="364625" cy="234959"/>
          </a:xfrm>
          <a:prstGeom prst="rect">
            <a:avLst/>
          </a:prstGeom>
          <a:noFill/>
          <a:ln>
            <a:noFill/>
          </a:ln>
        </p:spPr>
      </p:pic>
      <p:pic>
        <p:nvPicPr>
          <p:cNvPr id="144" name="Google Shape;144;p16"/>
          <p:cNvPicPr preferRelativeResize="0"/>
          <p:nvPr/>
        </p:nvPicPr>
        <p:blipFill>
          <a:blip r:embed="rId12">
            <a:alphaModFix/>
          </a:blip>
          <a:stretch>
            <a:fillRect/>
          </a:stretch>
        </p:blipFill>
        <p:spPr>
          <a:xfrm>
            <a:off x="5632899" y="4320174"/>
            <a:ext cx="364626" cy="364626"/>
          </a:xfrm>
          <a:prstGeom prst="rect">
            <a:avLst/>
          </a:prstGeom>
          <a:noFill/>
          <a:ln>
            <a:noFill/>
          </a:ln>
        </p:spPr>
      </p:pic>
      <p:pic>
        <p:nvPicPr>
          <p:cNvPr id="145" name="Google Shape;145;p16"/>
          <p:cNvPicPr preferRelativeResize="0"/>
          <p:nvPr/>
        </p:nvPicPr>
        <p:blipFill>
          <a:blip r:embed="rId13">
            <a:alphaModFix/>
          </a:blip>
          <a:stretch>
            <a:fillRect/>
          </a:stretch>
        </p:blipFill>
        <p:spPr>
          <a:xfrm>
            <a:off x="162550" y="3409999"/>
            <a:ext cx="1079925" cy="10236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7"/>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Important Aspects of Education Data	</a:t>
            </a:r>
            <a:endParaRPr/>
          </a:p>
        </p:txBody>
      </p:sp>
      <p:sp>
        <p:nvSpPr>
          <p:cNvPr id="151" name="Google Shape;151;p17"/>
          <p:cNvSpPr txBox="1"/>
          <p:nvPr/>
        </p:nvSpPr>
        <p:spPr>
          <a:xfrm>
            <a:off x="7425600" y="1379625"/>
            <a:ext cx="1312200" cy="400200"/>
          </a:xfrm>
          <a:prstGeom prst="rect">
            <a:avLst/>
          </a:prstGeom>
          <a:noFill/>
          <a:ln cap="flat" cmpd="sng" w="28575">
            <a:solidFill>
              <a:schemeClr val="accent3"/>
            </a:solidFill>
            <a:prstDash val="dot"/>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a:solidFill>
                  <a:schemeClr val="accent1"/>
                </a:solidFill>
                <a:latin typeface="Lato"/>
                <a:ea typeface="Lato"/>
                <a:cs typeface="Lato"/>
                <a:sym typeface="Lato"/>
              </a:rPr>
              <a:t>STARS/NOVA</a:t>
            </a:r>
            <a:endParaRPr>
              <a:solidFill>
                <a:schemeClr val="accent1"/>
              </a:solidFill>
              <a:latin typeface="Lato"/>
              <a:ea typeface="Lato"/>
              <a:cs typeface="Lato"/>
              <a:sym typeface="Lato"/>
            </a:endParaRPr>
          </a:p>
        </p:txBody>
      </p:sp>
      <p:sp>
        <p:nvSpPr>
          <p:cNvPr id="152" name="Google Shape;152;p17"/>
          <p:cNvSpPr txBox="1"/>
          <p:nvPr>
            <p:ph idx="1" type="subTitle"/>
          </p:nvPr>
        </p:nvSpPr>
        <p:spPr>
          <a:xfrm>
            <a:off x="714250" y="2761325"/>
            <a:ext cx="3332400" cy="1421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Hierarchical reporting</a:t>
            </a:r>
            <a:endParaRPr/>
          </a:p>
          <a:p>
            <a:pPr indent="-330200" lvl="0" marL="457200" rtl="0" algn="l">
              <a:spcBef>
                <a:spcPts val="0"/>
              </a:spcBef>
              <a:spcAft>
                <a:spcPts val="0"/>
              </a:spcAft>
              <a:buSzPts val="1600"/>
              <a:buChar char="●"/>
            </a:pPr>
            <a:r>
              <a:rPr lang="en"/>
              <a:t>Data access is limited/protected</a:t>
            </a:r>
            <a:endParaRPr/>
          </a:p>
          <a:p>
            <a:pPr indent="-330200" lvl="0" marL="457200" rtl="0" algn="l">
              <a:spcBef>
                <a:spcPts val="0"/>
              </a:spcBef>
              <a:spcAft>
                <a:spcPts val="0"/>
              </a:spcAft>
              <a:buSzPts val="1600"/>
              <a:buChar char="●"/>
            </a:pPr>
            <a:r>
              <a:rPr lang="en"/>
              <a:t>Evolving data collection methods</a:t>
            </a:r>
            <a:endParaRPr/>
          </a:p>
        </p:txBody>
      </p:sp>
      <p:sp>
        <p:nvSpPr>
          <p:cNvPr id="153" name="Google Shape;153;p17"/>
          <p:cNvSpPr txBox="1"/>
          <p:nvPr/>
        </p:nvSpPr>
        <p:spPr>
          <a:xfrm>
            <a:off x="5359075" y="697600"/>
            <a:ext cx="3332400" cy="4002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a:solidFill>
                  <a:schemeClr val="accent1"/>
                </a:solidFill>
                <a:latin typeface="Lato"/>
                <a:ea typeface="Lato"/>
                <a:cs typeface="Lato"/>
                <a:sym typeface="Lato"/>
              </a:rPr>
              <a:t>Reporting and Data Flow</a:t>
            </a:r>
            <a:endParaRPr>
              <a:solidFill>
                <a:schemeClr val="accent1"/>
              </a:solidFill>
              <a:latin typeface="Lato"/>
              <a:ea typeface="Lato"/>
              <a:cs typeface="Lato"/>
              <a:sym typeface="Lato"/>
            </a:endParaRPr>
          </a:p>
        </p:txBody>
      </p:sp>
      <p:sp>
        <p:nvSpPr>
          <p:cNvPr id="154" name="Google Shape;154;p17"/>
          <p:cNvSpPr txBox="1"/>
          <p:nvPr/>
        </p:nvSpPr>
        <p:spPr>
          <a:xfrm>
            <a:off x="5374825" y="3467050"/>
            <a:ext cx="3300900" cy="10497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chemeClr val="accent1"/>
                </a:solidFill>
                <a:latin typeface="Lato"/>
                <a:ea typeface="Lato"/>
                <a:cs typeface="Lato"/>
                <a:sym typeface="Lato"/>
              </a:rPr>
              <a:t>Privacy for minors</a:t>
            </a:r>
            <a:endParaRPr b="1">
              <a:solidFill>
                <a:schemeClr val="accent1"/>
              </a:solidFill>
              <a:latin typeface="Lato"/>
              <a:ea typeface="Lato"/>
              <a:cs typeface="Lato"/>
              <a:sym typeface="Lato"/>
            </a:endParaRPr>
          </a:p>
          <a:p>
            <a:pPr indent="0" lvl="0" marL="0" rtl="0" algn="ctr">
              <a:lnSpc>
                <a:spcPct val="115000"/>
              </a:lnSpc>
              <a:spcBef>
                <a:spcPts val="1200"/>
              </a:spcBef>
              <a:spcAft>
                <a:spcPts val="1200"/>
              </a:spcAft>
              <a:buNone/>
            </a:pPr>
            <a:r>
              <a:rPr b="1" lang="en">
                <a:solidFill>
                  <a:schemeClr val="accent1"/>
                </a:solidFill>
                <a:latin typeface="Lato"/>
                <a:ea typeface="Lato"/>
                <a:cs typeface="Lato"/>
                <a:sym typeface="Lato"/>
              </a:rPr>
              <a:t>Family Educational Rights &amp; Privacy Act [FERPA]</a:t>
            </a:r>
            <a:endParaRPr b="1">
              <a:solidFill>
                <a:schemeClr val="accent1"/>
              </a:solidFill>
              <a:latin typeface="Lato"/>
              <a:ea typeface="Lato"/>
              <a:cs typeface="Lato"/>
              <a:sym typeface="Lato"/>
            </a:endParaRPr>
          </a:p>
        </p:txBody>
      </p:sp>
      <p:sp>
        <p:nvSpPr>
          <p:cNvPr id="155" name="Google Shape;155;p17"/>
          <p:cNvSpPr txBox="1"/>
          <p:nvPr/>
        </p:nvSpPr>
        <p:spPr>
          <a:xfrm>
            <a:off x="5317525" y="2761325"/>
            <a:ext cx="1473000" cy="400200"/>
          </a:xfrm>
          <a:prstGeom prst="rect">
            <a:avLst/>
          </a:prstGeom>
          <a:noFill/>
          <a:ln cap="flat" cmpd="sng" w="28575">
            <a:solidFill>
              <a:schemeClr val="dk1"/>
            </a:solidFill>
            <a:prstDash val="dot"/>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a:solidFill>
                  <a:schemeClr val="accent1"/>
                </a:solidFill>
                <a:latin typeface="Lato"/>
                <a:ea typeface="Lato"/>
                <a:cs typeface="Lato"/>
                <a:sym typeface="Lato"/>
              </a:rPr>
              <a:t>School</a:t>
            </a:r>
            <a:endParaRPr>
              <a:solidFill>
                <a:schemeClr val="accent1"/>
              </a:solidFill>
              <a:latin typeface="Lato"/>
              <a:ea typeface="Lato"/>
              <a:cs typeface="Lato"/>
              <a:sym typeface="Lato"/>
            </a:endParaRPr>
          </a:p>
        </p:txBody>
      </p:sp>
      <p:sp>
        <p:nvSpPr>
          <p:cNvPr id="156" name="Google Shape;156;p17"/>
          <p:cNvSpPr txBox="1"/>
          <p:nvPr/>
        </p:nvSpPr>
        <p:spPr>
          <a:xfrm>
            <a:off x="5317525" y="2108575"/>
            <a:ext cx="1473000" cy="400200"/>
          </a:xfrm>
          <a:prstGeom prst="rect">
            <a:avLst/>
          </a:prstGeom>
          <a:noFill/>
          <a:ln cap="flat" cmpd="sng" w="28575">
            <a:solidFill>
              <a:schemeClr val="dk1"/>
            </a:solidFill>
            <a:prstDash val="dot"/>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a:solidFill>
                  <a:schemeClr val="accent1"/>
                </a:solidFill>
                <a:latin typeface="Lato"/>
                <a:ea typeface="Lato"/>
                <a:cs typeface="Lato"/>
                <a:sym typeface="Lato"/>
              </a:rPr>
              <a:t>District</a:t>
            </a:r>
            <a:endParaRPr>
              <a:solidFill>
                <a:schemeClr val="accent1"/>
              </a:solidFill>
              <a:latin typeface="Lato"/>
              <a:ea typeface="Lato"/>
              <a:cs typeface="Lato"/>
              <a:sym typeface="Lato"/>
            </a:endParaRPr>
          </a:p>
        </p:txBody>
      </p:sp>
      <p:sp>
        <p:nvSpPr>
          <p:cNvPr id="157" name="Google Shape;157;p17"/>
          <p:cNvSpPr txBox="1"/>
          <p:nvPr/>
        </p:nvSpPr>
        <p:spPr>
          <a:xfrm>
            <a:off x="5317525" y="1455825"/>
            <a:ext cx="1473000" cy="400200"/>
          </a:xfrm>
          <a:prstGeom prst="rect">
            <a:avLst/>
          </a:prstGeom>
          <a:noFill/>
          <a:ln cap="flat" cmpd="sng" w="28575">
            <a:solidFill>
              <a:schemeClr val="dk1"/>
            </a:solidFill>
            <a:prstDash val="dot"/>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a:solidFill>
                  <a:schemeClr val="accent1"/>
                </a:solidFill>
                <a:latin typeface="Lato"/>
                <a:ea typeface="Lato"/>
                <a:cs typeface="Lato"/>
                <a:sym typeface="Lato"/>
              </a:rPr>
              <a:t>State</a:t>
            </a:r>
            <a:endParaRPr>
              <a:solidFill>
                <a:schemeClr val="accent1"/>
              </a:solidFill>
              <a:latin typeface="Lato"/>
              <a:ea typeface="Lato"/>
              <a:cs typeface="Lato"/>
              <a:sym typeface="Lato"/>
            </a:endParaRPr>
          </a:p>
        </p:txBody>
      </p:sp>
      <p:cxnSp>
        <p:nvCxnSpPr>
          <p:cNvPr id="158" name="Google Shape;158;p17"/>
          <p:cNvCxnSpPr>
            <a:stCxn id="156" idx="0"/>
            <a:endCxn id="157" idx="2"/>
          </p:cNvCxnSpPr>
          <p:nvPr/>
        </p:nvCxnSpPr>
        <p:spPr>
          <a:xfrm rot="10800000">
            <a:off x="6054025" y="1855975"/>
            <a:ext cx="0" cy="252600"/>
          </a:xfrm>
          <a:prstGeom prst="straightConnector1">
            <a:avLst/>
          </a:prstGeom>
          <a:noFill/>
          <a:ln cap="flat" cmpd="sng" w="19050">
            <a:solidFill>
              <a:schemeClr val="dk2"/>
            </a:solidFill>
            <a:prstDash val="solid"/>
            <a:round/>
            <a:headEnd len="med" w="med" type="none"/>
            <a:tailEnd len="med" w="med" type="triangle"/>
          </a:ln>
        </p:spPr>
      </p:cxnSp>
      <p:cxnSp>
        <p:nvCxnSpPr>
          <p:cNvPr id="159" name="Google Shape;159;p17"/>
          <p:cNvCxnSpPr>
            <a:endCxn id="156" idx="2"/>
          </p:cNvCxnSpPr>
          <p:nvPr/>
        </p:nvCxnSpPr>
        <p:spPr>
          <a:xfrm rot="10800000">
            <a:off x="6054025" y="2508775"/>
            <a:ext cx="0" cy="252600"/>
          </a:xfrm>
          <a:prstGeom prst="straightConnector1">
            <a:avLst/>
          </a:prstGeom>
          <a:noFill/>
          <a:ln cap="flat" cmpd="sng" w="19050">
            <a:solidFill>
              <a:schemeClr val="dk2"/>
            </a:solidFill>
            <a:prstDash val="solid"/>
            <a:round/>
            <a:headEnd len="med" w="med" type="none"/>
            <a:tailEnd len="med" w="med" type="triangle"/>
          </a:ln>
        </p:spPr>
      </p:cxnSp>
      <p:cxnSp>
        <p:nvCxnSpPr>
          <p:cNvPr id="160" name="Google Shape;160;p17"/>
          <p:cNvCxnSpPr>
            <a:stCxn id="157" idx="3"/>
            <a:endCxn id="151" idx="1"/>
          </p:cNvCxnSpPr>
          <p:nvPr/>
        </p:nvCxnSpPr>
        <p:spPr>
          <a:xfrm flipH="1" rot="10800000">
            <a:off x="6790525" y="1579725"/>
            <a:ext cx="635100" cy="76200"/>
          </a:xfrm>
          <a:prstGeom prst="straightConnector1">
            <a:avLst/>
          </a:prstGeom>
          <a:noFill/>
          <a:ln cap="flat" cmpd="sng" w="19050">
            <a:solidFill>
              <a:schemeClr val="dk2"/>
            </a:solidFill>
            <a:prstDash val="solid"/>
            <a:round/>
            <a:headEnd len="med" w="med" type="none"/>
            <a:tailEnd len="med" w="med" type="triangle"/>
          </a:ln>
        </p:spPr>
      </p:cxnSp>
      <p:sp>
        <p:nvSpPr>
          <p:cNvPr id="161" name="Google Shape;161;p17"/>
          <p:cNvSpPr txBox="1"/>
          <p:nvPr/>
        </p:nvSpPr>
        <p:spPr>
          <a:xfrm>
            <a:off x="7425625" y="1779775"/>
            <a:ext cx="1312200" cy="400200"/>
          </a:xfrm>
          <a:prstGeom prst="rect">
            <a:avLst/>
          </a:prstGeom>
          <a:noFill/>
          <a:ln cap="flat" cmpd="sng" w="28575">
            <a:solidFill>
              <a:schemeClr val="accent3"/>
            </a:solidFill>
            <a:prstDash val="dot"/>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u="sng">
                <a:solidFill>
                  <a:schemeClr val="hlink"/>
                </a:solidFill>
                <a:latin typeface="Lato"/>
                <a:ea typeface="Lato"/>
                <a:cs typeface="Lato"/>
                <a:sym typeface="Lato"/>
                <a:hlinkClick r:id="rId3"/>
              </a:rPr>
              <a:t>NMVistas</a:t>
            </a:r>
            <a:endParaRPr>
              <a:solidFill>
                <a:schemeClr val="accent1"/>
              </a:solidFill>
              <a:latin typeface="Lato"/>
              <a:ea typeface="Lato"/>
              <a:cs typeface="Lato"/>
              <a:sym typeface="Lato"/>
            </a:endParaRPr>
          </a:p>
        </p:txBody>
      </p:sp>
      <p:cxnSp>
        <p:nvCxnSpPr>
          <p:cNvPr id="162" name="Google Shape;162;p17"/>
          <p:cNvCxnSpPr>
            <a:stCxn id="161" idx="2"/>
            <a:endCxn id="156" idx="3"/>
          </p:cNvCxnSpPr>
          <p:nvPr/>
        </p:nvCxnSpPr>
        <p:spPr>
          <a:xfrm flipH="1">
            <a:off x="6790525" y="2179975"/>
            <a:ext cx="1291200" cy="128700"/>
          </a:xfrm>
          <a:prstGeom prst="straightConnector1">
            <a:avLst/>
          </a:prstGeom>
          <a:noFill/>
          <a:ln cap="flat" cmpd="sng" w="19050">
            <a:solidFill>
              <a:schemeClr val="dk2"/>
            </a:solidFill>
            <a:prstDash val="solid"/>
            <a:round/>
            <a:headEnd len="med" w="med" type="none"/>
            <a:tailEnd len="med" w="med" type="triangle"/>
          </a:ln>
        </p:spPr>
      </p:cxnSp>
      <p:cxnSp>
        <p:nvCxnSpPr>
          <p:cNvPr id="163" name="Google Shape;163;p17"/>
          <p:cNvCxnSpPr>
            <a:stCxn id="161" idx="2"/>
            <a:endCxn id="155" idx="3"/>
          </p:cNvCxnSpPr>
          <p:nvPr/>
        </p:nvCxnSpPr>
        <p:spPr>
          <a:xfrm flipH="1">
            <a:off x="6790525" y="2179975"/>
            <a:ext cx="1291200" cy="781500"/>
          </a:xfrm>
          <a:prstGeom prst="straightConnector1">
            <a:avLst/>
          </a:prstGeom>
          <a:noFill/>
          <a:ln cap="flat" cmpd="sng" w="19050">
            <a:solidFill>
              <a:schemeClr val="dk2"/>
            </a:solidFill>
            <a:prstDash val="solid"/>
            <a:round/>
            <a:headEnd len="med" w="med" type="none"/>
            <a:tailEnd len="med" w="med" type="triangle"/>
          </a:ln>
        </p:spPr>
      </p:cxnSp>
      <p:cxnSp>
        <p:nvCxnSpPr>
          <p:cNvPr id="164" name="Google Shape;164;p17"/>
          <p:cNvCxnSpPr>
            <a:stCxn id="161" idx="2"/>
            <a:endCxn id="165" idx="0"/>
          </p:cNvCxnSpPr>
          <p:nvPr/>
        </p:nvCxnSpPr>
        <p:spPr>
          <a:xfrm>
            <a:off x="8081725" y="2179975"/>
            <a:ext cx="3600" cy="605100"/>
          </a:xfrm>
          <a:prstGeom prst="straightConnector1">
            <a:avLst/>
          </a:prstGeom>
          <a:noFill/>
          <a:ln cap="flat" cmpd="sng" w="19050">
            <a:solidFill>
              <a:schemeClr val="dk2"/>
            </a:solidFill>
            <a:prstDash val="solid"/>
            <a:round/>
            <a:headEnd len="med" w="med" type="none"/>
            <a:tailEnd len="med" w="med" type="triangle"/>
          </a:ln>
        </p:spPr>
      </p:cxnSp>
      <p:sp>
        <p:nvSpPr>
          <p:cNvPr id="165" name="Google Shape;165;p17"/>
          <p:cNvSpPr txBox="1"/>
          <p:nvPr/>
        </p:nvSpPr>
        <p:spPr>
          <a:xfrm>
            <a:off x="7429225" y="2785013"/>
            <a:ext cx="1312200" cy="400200"/>
          </a:xfrm>
          <a:prstGeom prst="rect">
            <a:avLst/>
          </a:prstGeom>
          <a:noFill/>
          <a:ln cap="flat" cmpd="sng" w="28575">
            <a:solidFill>
              <a:schemeClr val="dk1"/>
            </a:solidFill>
            <a:prstDash val="dot"/>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a:solidFill>
                  <a:schemeClr val="accent1"/>
                </a:solidFill>
                <a:latin typeface="Lato"/>
                <a:ea typeface="Lato"/>
                <a:cs typeface="Lato"/>
                <a:sym typeface="Lato"/>
              </a:rPr>
              <a:t>Public</a:t>
            </a:r>
            <a:endParaRPr>
              <a:solidFill>
                <a:schemeClr val="accent1"/>
              </a:solidFill>
              <a:latin typeface="Lato"/>
              <a:ea typeface="Lato"/>
              <a:cs typeface="Lato"/>
              <a:sym typeface="Lato"/>
            </a:endParaRPr>
          </a:p>
        </p:txBody>
      </p:sp>
      <p:sp>
        <p:nvSpPr>
          <p:cNvPr id="166" name="Google Shape;166;p17"/>
          <p:cNvSpPr txBox="1"/>
          <p:nvPr/>
        </p:nvSpPr>
        <p:spPr>
          <a:xfrm>
            <a:off x="8720225" y="0"/>
            <a:ext cx="423900" cy="3693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E</a:t>
            </a:r>
            <a:endParaRPr sz="1300">
              <a:solidFill>
                <a:schemeClr val="accent1"/>
              </a:solidFill>
              <a:latin typeface="Lato"/>
              <a:ea typeface="Lato"/>
              <a:cs typeface="Lato"/>
              <a:sym typeface="Lato"/>
            </a:endParaRPr>
          </a:p>
        </p:txBody>
      </p:sp>
      <p:cxnSp>
        <p:nvCxnSpPr>
          <p:cNvPr id="167" name="Google Shape;167;p17"/>
          <p:cNvCxnSpPr/>
          <p:nvPr/>
        </p:nvCxnSpPr>
        <p:spPr>
          <a:xfrm>
            <a:off x="8568825" y="1655925"/>
            <a:ext cx="15300" cy="3384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18" title="2024ClusterAttendancebySubgroup.png">
            <a:hlinkClick r:id="rId3"/>
          </p:cNvPr>
          <p:cNvPicPr preferRelativeResize="0"/>
          <p:nvPr/>
        </p:nvPicPr>
        <p:blipFill>
          <a:blip r:embed="rId4">
            <a:alphaModFix/>
          </a:blip>
          <a:stretch>
            <a:fillRect/>
          </a:stretch>
        </p:blipFill>
        <p:spPr>
          <a:xfrm>
            <a:off x="3706950" y="747650"/>
            <a:ext cx="5446694" cy="2187850"/>
          </a:xfrm>
          <a:prstGeom prst="rect">
            <a:avLst/>
          </a:prstGeom>
          <a:noFill/>
          <a:ln>
            <a:noFill/>
          </a:ln>
        </p:spPr>
      </p:pic>
      <p:pic>
        <p:nvPicPr>
          <p:cNvPr id="173" name="Google Shape;173;p18" title="Subgroups below 35% attendance in cluster.png">
            <a:hlinkClick r:id="rId5"/>
          </p:cNvPr>
          <p:cNvPicPr preferRelativeResize="0"/>
          <p:nvPr/>
        </p:nvPicPr>
        <p:blipFill>
          <a:blip r:embed="rId6">
            <a:alphaModFix/>
          </a:blip>
          <a:stretch>
            <a:fillRect/>
          </a:stretch>
        </p:blipFill>
        <p:spPr>
          <a:xfrm>
            <a:off x="3638913" y="2935503"/>
            <a:ext cx="5505076" cy="2187850"/>
          </a:xfrm>
          <a:prstGeom prst="rect">
            <a:avLst/>
          </a:prstGeom>
          <a:noFill/>
          <a:ln>
            <a:noFill/>
          </a:ln>
        </p:spPr>
      </p:pic>
      <p:pic>
        <p:nvPicPr>
          <p:cNvPr id="174" name="Google Shape;174;p18" title="RegAttendovertimebySchoolinCluster.png">
            <a:hlinkClick r:id="rId7"/>
          </p:cNvPr>
          <p:cNvPicPr preferRelativeResize="0"/>
          <p:nvPr/>
        </p:nvPicPr>
        <p:blipFill>
          <a:blip r:embed="rId8">
            <a:alphaModFix/>
          </a:blip>
          <a:stretch>
            <a:fillRect/>
          </a:stretch>
        </p:blipFill>
        <p:spPr>
          <a:xfrm>
            <a:off x="0" y="923325"/>
            <a:ext cx="3706950" cy="3706950"/>
          </a:xfrm>
          <a:prstGeom prst="rect">
            <a:avLst/>
          </a:prstGeom>
          <a:noFill/>
          <a:ln>
            <a:noFill/>
          </a:ln>
        </p:spPr>
      </p:pic>
      <p:sp>
        <p:nvSpPr>
          <p:cNvPr id="175" name="Google Shape;175;p18"/>
          <p:cNvSpPr txBox="1"/>
          <p:nvPr>
            <p:ph idx="1" type="body"/>
          </p:nvPr>
        </p:nvSpPr>
        <p:spPr>
          <a:xfrm>
            <a:off x="723300" y="287151"/>
            <a:ext cx="7697400" cy="460500"/>
          </a:xfrm>
          <a:prstGeom prst="rect">
            <a:avLst/>
          </a:prstGeom>
        </p:spPr>
        <p:txBody>
          <a:bodyPr anchorCtr="0" anchor="ctr" bIns="91425" lIns="91425" spcFirstLastPara="1" rIns="91425" wrap="square" tIns="91425">
            <a:normAutofit fontScale="77500" lnSpcReduction="20000"/>
          </a:bodyPr>
          <a:lstStyle/>
          <a:p>
            <a:pPr indent="0" lvl="0" marL="0" rtl="0" algn="ctr">
              <a:spcBef>
                <a:spcPts val="0"/>
              </a:spcBef>
              <a:spcAft>
                <a:spcPts val="0"/>
              </a:spcAft>
              <a:buNone/>
            </a:pPr>
            <a:r>
              <a:rPr b="1" lang="en" sz="2800">
                <a:solidFill>
                  <a:schemeClr val="dk2"/>
                </a:solidFill>
                <a:latin typeface="Raleway"/>
                <a:ea typeface="Raleway"/>
                <a:cs typeface="Raleway"/>
                <a:sym typeface="Raleway"/>
              </a:rPr>
              <a:t>Attendance Trends in Highland Cluster</a:t>
            </a:r>
            <a:endParaRPr/>
          </a:p>
        </p:txBody>
      </p:sp>
      <p:sp>
        <p:nvSpPr>
          <p:cNvPr id="176" name="Google Shape;176;p18"/>
          <p:cNvSpPr txBox="1"/>
          <p:nvPr/>
        </p:nvSpPr>
        <p:spPr>
          <a:xfrm>
            <a:off x="8827200" y="0"/>
            <a:ext cx="316800" cy="3180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E</a:t>
            </a:r>
            <a:endParaRPr sz="1300">
              <a:solidFill>
                <a:schemeClr val="accen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19" title="AveAttendanceAPSElem.png">
            <a:hlinkClick r:id="rId3"/>
          </p:cNvPr>
          <p:cNvPicPr preferRelativeResize="0"/>
          <p:nvPr/>
        </p:nvPicPr>
        <p:blipFill>
          <a:blip r:embed="rId4">
            <a:alphaModFix/>
          </a:blip>
          <a:stretch>
            <a:fillRect/>
          </a:stretch>
        </p:blipFill>
        <p:spPr>
          <a:xfrm>
            <a:off x="0" y="881657"/>
            <a:ext cx="3048009" cy="2177096"/>
          </a:xfrm>
          <a:prstGeom prst="rect">
            <a:avLst/>
          </a:prstGeom>
          <a:noFill/>
          <a:ln>
            <a:noFill/>
          </a:ln>
        </p:spPr>
      </p:pic>
      <p:pic>
        <p:nvPicPr>
          <p:cNvPr id="182" name="Google Shape;182;p19" title="AveAttendanceAPSMid.png">
            <a:hlinkClick r:id="rId5"/>
          </p:cNvPr>
          <p:cNvPicPr preferRelativeResize="0"/>
          <p:nvPr/>
        </p:nvPicPr>
        <p:blipFill>
          <a:blip r:embed="rId6">
            <a:alphaModFix/>
          </a:blip>
          <a:stretch>
            <a:fillRect/>
          </a:stretch>
        </p:blipFill>
        <p:spPr>
          <a:xfrm>
            <a:off x="3048001" y="900054"/>
            <a:ext cx="3048009" cy="2177096"/>
          </a:xfrm>
          <a:prstGeom prst="rect">
            <a:avLst/>
          </a:prstGeom>
          <a:noFill/>
          <a:ln>
            <a:noFill/>
          </a:ln>
        </p:spPr>
      </p:pic>
      <p:pic>
        <p:nvPicPr>
          <p:cNvPr id="183" name="Google Shape;183;p19" title="AveAttendanceAPSHigh.png">
            <a:hlinkClick r:id="rId7"/>
          </p:cNvPr>
          <p:cNvPicPr preferRelativeResize="0"/>
          <p:nvPr/>
        </p:nvPicPr>
        <p:blipFill>
          <a:blip r:embed="rId8">
            <a:alphaModFix/>
          </a:blip>
          <a:stretch>
            <a:fillRect/>
          </a:stretch>
        </p:blipFill>
        <p:spPr>
          <a:xfrm>
            <a:off x="6095987" y="900045"/>
            <a:ext cx="3048009" cy="2177096"/>
          </a:xfrm>
          <a:prstGeom prst="rect">
            <a:avLst/>
          </a:prstGeom>
          <a:noFill/>
          <a:ln>
            <a:noFill/>
          </a:ln>
        </p:spPr>
      </p:pic>
      <p:sp>
        <p:nvSpPr>
          <p:cNvPr id="184" name="Google Shape;184;p19"/>
          <p:cNvSpPr txBox="1"/>
          <p:nvPr>
            <p:ph idx="1" type="body"/>
          </p:nvPr>
        </p:nvSpPr>
        <p:spPr>
          <a:xfrm>
            <a:off x="723300" y="287151"/>
            <a:ext cx="7697400" cy="460500"/>
          </a:xfrm>
          <a:prstGeom prst="rect">
            <a:avLst/>
          </a:prstGeom>
        </p:spPr>
        <p:txBody>
          <a:bodyPr anchorCtr="0" anchor="ctr" bIns="91425" lIns="91425" spcFirstLastPara="1" rIns="91425" wrap="square" tIns="91425">
            <a:normAutofit fontScale="77500" lnSpcReduction="20000"/>
          </a:bodyPr>
          <a:lstStyle/>
          <a:p>
            <a:pPr indent="0" lvl="0" marL="0" rtl="0" algn="ctr">
              <a:spcBef>
                <a:spcPts val="0"/>
              </a:spcBef>
              <a:spcAft>
                <a:spcPts val="0"/>
              </a:spcAft>
              <a:buNone/>
            </a:pPr>
            <a:r>
              <a:rPr b="1" lang="en" sz="2800">
                <a:solidFill>
                  <a:schemeClr val="dk2"/>
                </a:solidFill>
                <a:latin typeface="Raleway"/>
                <a:ea typeface="Raleway"/>
                <a:cs typeface="Raleway"/>
                <a:sym typeface="Raleway"/>
              </a:rPr>
              <a:t>Comparing District and Statewide trends</a:t>
            </a:r>
            <a:endParaRPr/>
          </a:p>
        </p:txBody>
      </p:sp>
      <p:pic>
        <p:nvPicPr>
          <p:cNvPr id="185" name="Google Shape;185;p19" title="AveElemAttendancebyDist.png">
            <a:hlinkClick r:id="rId9"/>
          </p:cNvPr>
          <p:cNvPicPr preferRelativeResize="0"/>
          <p:nvPr/>
        </p:nvPicPr>
        <p:blipFill>
          <a:blip r:embed="rId10">
            <a:alphaModFix/>
          </a:blip>
          <a:stretch>
            <a:fillRect/>
          </a:stretch>
        </p:blipFill>
        <p:spPr>
          <a:xfrm>
            <a:off x="3" y="2895581"/>
            <a:ext cx="3048009" cy="2177096"/>
          </a:xfrm>
          <a:prstGeom prst="rect">
            <a:avLst/>
          </a:prstGeom>
          <a:noFill/>
          <a:ln>
            <a:noFill/>
          </a:ln>
        </p:spPr>
      </p:pic>
      <p:pic>
        <p:nvPicPr>
          <p:cNvPr id="186" name="Google Shape;186;p19" title="AveMidAttendancebyDist.png">
            <a:hlinkClick r:id="rId11"/>
          </p:cNvPr>
          <p:cNvPicPr preferRelativeResize="0"/>
          <p:nvPr/>
        </p:nvPicPr>
        <p:blipFill>
          <a:blip r:embed="rId12">
            <a:alphaModFix/>
          </a:blip>
          <a:stretch>
            <a:fillRect/>
          </a:stretch>
        </p:blipFill>
        <p:spPr>
          <a:xfrm>
            <a:off x="3047998" y="2895575"/>
            <a:ext cx="3048009" cy="2177096"/>
          </a:xfrm>
          <a:prstGeom prst="rect">
            <a:avLst/>
          </a:prstGeom>
          <a:noFill/>
          <a:ln>
            <a:noFill/>
          </a:ln>
        </p:spPr>
      </p:pic>
      <p:pic>
        <p:nvPicPr>
          <p:cNvPr id="187" name="Google Shape;187;p19" title="AveHighAttendancebyDist.png">
            <a:hlinkClick r:id="rId13"/>
          </p:cNvPr>
          <p:cNvPicPr preferRelativeResize="0"/>
          <p:nvPr/>
        </p:nvPicPr>
        <p:blipFill>
          <a:blip r:embed="rId14">
            <a:alphaModFix/>
          </a:blip>
          <a:stretch>
            <a:fillRect/>
          </a:stretch>
        </p:blipFill>
        <p:spPr>
          <a:xfrm>
            <a:off x="6095990" y="2895581"/>
            <a:ext cx="3048009" cy="2177096"/>
          </a:xfrm>
          <a:prstGeom prst="rect">
            <a:avLst/>
          </a:prstGeom>
          <a:noFill/>
          <a:ln>
            <a:noFill/>
          </a:ln>
        </p:spPr>
      </p:pic>
      <p:sp>
        <p:nvSpPr>
          <p:cNvPr id="188" name="Google Shape;188;p19"/>
          <p:cNvSpPr txBox="1"/>
          <p:nvPr/>
        </p:nvSpPr>
        <p:spPr>
          <a:xfrm>
            <a:off x="8827200" y="0"/>
            <a:ext cx="316800" cy="3180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E</a:t>
            </a:r>
            <a:endParaRPr sz="13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0"/>
          <p:cNvPicPr preferRelativeResize="0"/>
          <p:nvPr/>
        </p:nvPicPr>
        <p:blipFill>
          <a:blip r:embed="rId3">
            <a:alphaModFix/>
          </a:blip>
          <a:stretch>
            <a:fillRect/>
          </a:stretch>
        </p:blipFill>
        <p:spPr>
          <a:xfrm>
            <a:off x="4825000" y="1181760"/>
            <a:ext cx="3807701" cy="3456535"/>
          </a:xfrm>
          <a:prstGeom prst="rect">
            <a:avLst/>
          </a:prstGeom>
          <a:noFill/>
          <a:ln>
            <a:noFill/>
          </a:ln>
        </p:spPr>
      </p:pic>
      <p:sp>
        <p:nvSpPr>
          <p:cNvPr id="194" name="Google Shape;194;p20"/>
          <p:cNvSpPr/>
          <p:nvPr/>
        </p:nvSpPr>
        <p:spPr>
          <a:xfrm>
            <a:off x="1710363" y="2441313"/>
            <a:ext cx="340200" cy="2916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5" name="Google Shape;195;p20"/>
          <p:cNvSpPr txBox="1"/>
          <p:nvPr/>
        </p:nvSpPr>
        <p:spPr>
          <a:xfrm>
            <a:off x="2050575" y="2402475"/>
            <a:ext cx="125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Grocery stores</a:t>
            </a:r>
            <a:endParaRPr/>
          </a:p>
        </p:txBody>
      </p:sp>
      <p:sp>
        <p:nvSpPr>
          <p:cNvPr id="196" name="Google Shape;196;p20"/>
          <p:cNvSpPr txBox="1"/>
          <p:nvPr/>
        </p:nvSpPr>
        <p:spPr>
          <a:xfrm>
            <a:off x="8720225" y="0"/>
            <a:ext cx="423900" cy="3693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Ty</a:t>
            </a:r>
            <a:endParaRPr sz="1300">
              <a:solidFill>
                <a:schemeClr val="accent1"/>
              </a:solidFill>
              <a:latin typeface="Lato"/>
              <a:ea typeface="Lato"/>
              <a:cs typeface="Lato"/>
              <a:sym typeface="Lato"/>
            </a:endParaRPr>
          </a:p>
        </p:txBody>
      </p:sp>
      <p:pic>
        <p:nvPicPr>
          <p:cNvPr id="197" name="Google Shape;197;p20">
            <a:hlinkClick r:id="rId4"/>
          </p:cNvPr>
          <p:cNvPicPr preferRelativeResize="0"/>
          <p:nvPr/>
        </p:nvPicPr>
        <p:blipFill rotWithShape="1">
          <a:blip r:embed="rId5">
            <a:alphaModFix/>
          </a:blip>
          <a:srcRect b="30952" l="7864" r="9871" t="28369"/>
          <a:stretch/>
        </p:blipFill>
        <p:spPr>
          <a:xfrm>
            <a:off x="1793343" y="4074196"/>
            <a:ext cx="1021183" cy="455669"/>
          </a:xfrm>
          <a:prstGeom prst="rect">
            <a:avLst/>
          </a:prstGeom>
          <a:noFill/>
          <a:ln>
            <a:noFill/>
          </a:ln>
        </p:spPr>
      </p:pic>
      <p:sp>
        <p:nvSpPr>
          <p:cNvPr id="198" name="Google Shape;198;p20"/>
          <p:cNvSpPr/>
          <p:nvPr/>
        </p:nvSpPr>
        <p:spPr>
          <a:xfrm>
            <a:off x="450100" y="2441325"/>
            <a:ext cx="340200" cy="2916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9" name="Google Shape;199;p20"/>
          <p:cNvSpPr txBox="1"/>
          <p:nvPr/>
        </p:nvSpPr>
        <p:spPr>
          <a:xfrm>
            <a:off x="790300" y="2394675"/>
            <a:ext cx="848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Incidents</a:t>
            </a:r>
            <a:endParaRPr sz="1300">
              <a:latin typeface="Lato"/>
              <a:ea typeface="Lato"/>
              <a:cs typeface="Lato"/>
              <a:sym typeface="Lato"/>
            </a:endParaRPr>
          </a:p>
        </p:txBody>
      </p:sp>
      <p:pic>
        <p:nvPicPr>
          <p:cNvPr id="200" name="Google Shape;200;p20" title="Screenshot 2025-04-07 1.51.11 PM.png"/>
          <p:cNvPicPr preferRelativeResize="0"/>
          <p:nvPr/>
        </p:nvPicPr>
        <p:blipFill>
          <a:blip r:embed="rId6">
            <a:alphaModFix/>
          </a:blip>
          <a:stretch>
            <a:fillRect/>
          </a:stretch>
        </p:blipFill>
        <p:spPr>
          <a:xfrm>
            <a:off x="459813" y="2926775"/>
            <a:ext cx="4305300" cy="390600"/>
          </a:xfrm>
          <a:prstGeom prst="roundRect">
            <a:avLst>
              <a:gd fmla="val 16667" name="adj"/>
            </a:avLst>
          </a:prstGeom>
          <a:noFill/>
          <a:ln>
            <a:noFill/>
          </a:ln>
        </p:spPr>
      </p:pic>
      <p:sp>
        <p:nvSpPr>
          <p:cNvPr id="201" name="Google Shape;201;p20"/>
          <p:cNvSpPr txBox="1"/>
          <p:nvPr/>
        </p:nvSpPr>
        <p:spPr>
          <a:xfrm>
            <a:off x="797925" y="1327300"/>
            <a:ext cx="3000000" cy="51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55">
                <a:solidFill>
                  <a:schemeClr val="dk2"/>
                </a:solidFill>
                <a:latin typeface="Raleway"/>
                <a:ea typeface="Raleway"/>
                <a:cs typeface="Raleway"/>
                <a:sym typeface="Raleway"/>
              </a:rPr>
              <a:t>Interactive Map</a:t>
            </a:r>
            <a:endParaRPr/>
          </a:p>
        </p:txBody>
      </p:sp>
      <p:sp>
        <p:nvSpPr>
          <p:cNvPr id="202" name="Google Shape;202;p20"/>
          <p:cNvSpPr txBox="1"/>
          <p:nvPr/>
        </p:nvSpPr>
        <p:spPr>
          <a:xfrm>
            <a:off x="459825" y="3540775"/>
            <a:ext cx="1538700" cy="4002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a:solidFill>
                  <a:schemeClr val="accent1"/>
                </a:solidFill>
                <a:latin typeface="Lato"/>
                <a:ea typeface="Lato"/>
                <a:cs typeface="Lato"/>
                <a:sym typeface="Lato"/>
              </a:rPr>
              <a:t>Data Sources</a:t>
            </a:r>
            <a:endParaRPr b="1">
              <a:solidFill>
                <a:schemeClr val="accent1"/>
              </a:solidFill>
              <a:latin typeface="Lato"/>
              <a:ea typeface="Lato"/>
              <a:cs typeface="Lato"/>
              <a:sym typeface="Lato"/>
            </a:endParaRPr>
          </a:p>
        </p:txBody>
      </p:sp>
      <p:sp>
        <p:nvSpPr>
          <p:cNvPr id="203" name="Google Shape;203;p20"/>
          <p:cNvSpPr txBox="1"/>
          <p:nvPr/>
        </p:nvSpPr>
        <p:spPr>
          <a:xfrm>
            <a:off x="5177476" y="726320"/>
            <a:ext cx="3177600" cy="4002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a:solidFill>
                  <a:schemeClr val="accent1"/>
                </a:solidFill>
                <a:latin typeface="Lato"/>
                <a:ea typeface="Lato"/>
                <a:cs typeface="Lato"/>
                <a:sym typeface="Lato"/>
              </a:rPr>
              <a:t>QR Code to Map</a:t>
            </a:r>
            <a:endParaRPr b="1">
              <a:solidFill>
                <a:schemeClr val="accent1"/>
              </a:solidFill>
              <a:latin typeface="Lato"/>
              <a:ea typeface="Lato"/>
              <a:cs typeface="Lato"/>
              <a:sym typeface="Lato"/>
            </a:endParaRPr>
          </a:p>
        </p:txBody>
      </p:sp>
      <p:pic>
        <p:nvPicPr>
          <p:cNvPr id="204" name="Google Shape;204;p20">
            <a:hlinkClick r:id="rId7"/>
          </p:cNvPr>
          <p:cNvPicPr preferRelativeResize="0"/>
          <p:nvPr/>
        </p:nvPicPr>
        <p:blipFill>
          <a:blip r:embed="rId8">
            <a:alphaModFix/>
          </a:blip>
          <a:stretch>
            <a:fillRect/>
          </a:stretch>
        </p:blipFill>
        <p:spPr>
          <a:xfrm>
            <a:off x="1182351" y="4033137"/>
            <a:ext cx="644154" cy="605161"/>
          </a:xfrm>
          <a:prstGeom prst="rect">
            <a:avLst/>
          </a:prstGeom>
          <a:noFill/>
          <a:ln>
            <a:noFill/>
          </a:ln>
        </p:spPr>
      </p:pic>
      <p:sp>
        <p:nvSpPr>
          <p:cNvPr id="205" name="Google Shape;205;p20"/>
          <p:cNvSpPr txBox="1"/>
          <p:nvPr/>
        </p:nvSpPr>
        <p:spPr>
          <a:xfrm>
            <a:off x="459825" y="1881100"/>
            <a:ext cx="1030200" cy="4002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a:solidFill>
                  <a:schemeClr val="accent1"/>
                </a:solidFill>
                <a:latin typeface="Lato"/>
                <a:ea typeface="Lato"/>
                <a:cs typeface="Lato"/>
                <a:sym typeface="Lato"/>
              </a:rPr>
              <a:t>Legend</a:t>
            </a:r>
            <a:endParaRPr b="1">
              <a:solidFill>
                <a:schemeClr val="accent1"/>
              </a:solidFill>
              <a:latin typeface="Lato"/>
              <a:ea typeface="Lato"/>
              <a:cs typeface="Lato"/>
              <a:sym typeface="Lato"/>
            </a:endParaRPr>
          </a:p>
        </p:txBody>
      </p:sp>
      <p:sp>
        <p:nvSpPr>
          <p:cNvPr id="206" name="Google Shape;206;p20"/>
          <p:cNvSpPr/>
          <p:nvPr/>
        </p:nvSpPr>
        <p:spPr>
          <a:xfrm>
            <a:off x="3260200" y="2375175"/>
            <a:ext cx="423900" cy="423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7</a:t>
            </a:r>
            <a:endParaRPr>
              <a:latin typeface="Lato"/>
              <a:ea typeface="Lato"/>
              <a:cs typeface="Lato"/>
              <a:sym typeface="Lato"/>
            </a:endParaRPr>
          </a:p>
        </p:txBody>
      </p:sp>
      <p:sp>
        <p:nvSpPr>
          <p:cNvPr id="207" name="Google Shape;207;p20"/>
          <p:cNvSpPr txBox="1"/>
          <p:nvPr/>
        </p:nvSpPr>
        <p:spPr>
          <a:xfrm>
            <a:off x="3681000" y="2294625"/>
            <a:ext cx="1257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Combined data points</a:t>
            </a:r>
            <a:endParaRPr sz="1300">
              <a:latin typeface="Lato"/>
              <a:ea typeface="Lato"/>
              <a:cs typeface="Lato"/>
              <a:sym typeface="Lato"/>
            </a:endParaRPr>
          </a:p>
        </p:txBody>
      </p:sp>
      <p:pic>
        <p:nvPicPr>
          <p:cNvPr id="208" name="Google Shape;208;p20"/>
          <p:cNvPicPr preferRelativeResize="0"/>
          <p:nvPr/>
        </p:nvPicPr>
        <p:blipFill>
          <a:blip r:embed="rId9">
            <a:alphaModFix/>
          </a:blip>
          <a:stretch>
            <a:fillRect/>
          </a:stretch>
        </p:blipFill>
        <p:spPr>
          <a:xfrm>
            <a:off x="383250" y="4030426"/>
            <a:ext cx="644150" cy="6105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1"/>
          <p:cNvSpPr txBox="1"/>
          <p:nvPr/>
        </p:nvSpPr>
        <p:spPr>
          <a:xfrm>
            <a:off x="8720225" y="0"/>
            <a:ext cx="423900" cy="3693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Ty</a:t>
            </a:r>
            <a:endParaRPr sz="1300">
              <a:solidFill>
                <a:schemeClr val="accent1"/>
              </a:solidFill>
              <a:latin typeface="Lato"/>
              <a:ea typeface="Lato"/>
              <a:cs typeface="Lato"/>
              <a:sym typeface="Lato"/>
            </a:endParaRPr>
          </a:p>
        </p:txBody>
      </p:sp>
      <p:pic>
        <p:nvPicPr>
          <p:cNvPr id="214" name="Google Shape;214;p21">
            <a:hlinkClick r:id="rId3"/>
          </p:cNvPr>
          <p:cNvPicPr preferRelativeResize="0"/>
          <p:nvPr/>
        </p:nvPicPr>
        <p:blipFill rotWithShape="1">
          <a:blip r:embed="rId4">
            <a:alphaModFix/>
          </a:blip>
          <a:srcRect b="18342" l="12160" r="16972" t="7186"/>
          <a:stretch/>
        </p:blipFill>
        <p:spPr>
          <a:xfrm>
            <a:off x="562375" y="695936"/>
            <a:ext cx="3835800" cy="3099600"/>
          </a:xfrm>
          <a:prstGeom prst="round2DiagRect">
            <a:avLst>
              <a:gd fmla="val 16667" name="adj1"/>
              <a:gd fmla="val 0" name="adj2"/>
            </a:avLst>
          </a:prstGeom>
          <a:noFill/>
          <a:ln>
            <a:noFill/>
          </a:ln>
        </p:spPr>
      </p:pic>
      <p:sp>
        <p:nvSpPr>
          <p:cNvPr id="215" name="Google Shape;215;p21"/>
          <p:cNvSpPr txBox="1"/>
          <p:nvPr/>
        </p:nvSpPr>
        <p:spPr>
          <a:xfrm>
            <a:off x="608825" y="4073850"/>
            <a:ext cx="3366600" cy="4002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a:solidFill>
                  <a:schemeClr val="accent1"/>
                </a:solidFill>
                <a:latin typeface="Lato"/>
                <a:ea typeface="Lato"/>
                <a:cs typeface="Lato"/>
                <a:sym typeface="Lato"/>
              </a:rPr>
              <a:t>Van Buren Middle on Map</a:t>
            </a:r>
            <a:endParaRPr b="1">
              <a:solidFill>
                <a:schemeClr val="accent1"/>
              </a:solidFill>
              <a:latin typeface="Lato"/>
              <a:ea typeface="Lato"/>
              <a:cs typeface="Lato"/>
              <a:sym typeface="Lato"/>
            </a:endParaRPr>
          </a:p>
        </p:txBody>
      </p:sp>
      <p:pic>
        <p:nvPicPr>
          <p:cNvPr id="216" name="Google Shape;216;p21"/>
          <p:cNvPicPr preferRelativeResize="0"/>
          <p:nvPr/>
        </p:nvPicPr>
        <p:blipFill rotWithShape="1">
          <a:blip r:embed="rId5">
            <a:alphaModFix/>
          </a:blip>
          <a:srcRect b="0" l="10743" r="7929" t="7364"/>
          <a:stretch/>
        </p:blipFill>
        <p:spPr>
          <a:xfrm>
            <a:off x="4884425" y="1002700"/>
            <a:ext cx="3835800" cy="3042600"/>
          </a:xfrm>
          <a:prstGeom prst="round2DiagRect">
            <a:avLst>
              <a:gd fmla="val 16667" name="adj1"/>
              <a:gd fmla="val 0" name="adj2"/>
            </a:avLst>
          </a:prstGeom>
          <a:noFill/>
          <a:ln>
            <a:noFill/>
          </a:ln>
        </p:spPr>
      </p:pic>
      <p:sp>
        <p:nvSpPr>
          <p:cNvPr id="217" name="Google Shape;217;p21"/>
          <p:cNvSpPr txBox="1"/>
          <p:nvPr/>
        </p:nvSpPr>
        <p:spPr>
          <a:xfrm>
            <a:off x="5119025" y="4045400"/>
            <a:ext cx="3366600" cy="4002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a:solidFill>
                  <a:schemeClr val="accent1"/>
                </a:solidFill>
                <a:latin typeface="Lato"/>
                <a:ea typeface="Lato"/>
                <a:cs typeface="Lato"/>
                <a:sym typeface="Lato"/>
              </a:rPr>
              <a:t>La Cueva High</a:t>
            </a:r>
            <a:r>
              <a:rPr b="1" lang="en">
                <a:solidFill>
                  <a:schemeClr val="accent1"/>
                </a:solidFill>
                <a:latin typeface="Lato"/>
                <a:ea typeface="Lato"/>
                <a:cs typeface="Lato"/>
                <a:sym typeface="Lato"/>
              </a:rPr>
              <a:t> on Map</a:t>
            </a:r>
            <a:endParaRPr b="1">
              <a:solidFill>
                <a:schemeClr val="accent1"/>
              </a:solidFill>
              <a:latin typeface="Lato"/>
              <a:ea typeface="Lato"/>
              <a:cs typeface="Lato"/>
              <a:sym typeface="Lato"/>
            </a:endParaRPr>
          </a:p>
        </p:txBody>
      </p:sp>
      <p:sp>
        <p:nvSpPr>
          <p:cNvPr id="218" name="Google Shape;218;p21"/>
          <p:cNvSpPr txBox="1"/>
          <p:nvPr>
            <p:ph idx="1" type="body"/>
          </p:nvPr>
        </p:nvSpPr>
        <p:spPr>
          <a:xfrm>
            <a:off x="723300" y="287151"/>
            <a:ext cx="7697400" cy="460500"/>
          </a:xfrm>
          <a:prstGeom prst="rect">
            <a:avLst/>
          </a:prstGeom>
        </p:spPr>
        <p:txBody>
          <a:bodyPr anchorCtr="0" anchor="ctr" bIns="91425" lIns="91425" spcFirstLastPara="1" rIns="91425" wrap="square" tIns="91425">
            <a:normAutofit fontScale="77500" lnSpcReduction="20000"/>
          </a:bodyPr>
          <a:lstStyle/>
          <a:p>
            <a:pPr indent="0" lvl="0" marL="0" rtl="0" algn="ctr">
              <a:spcBef>
                <a:spcPts val="0"/>
              </a:spcBef>
              <a:spcAft>
                <a:spcPts val="0"/>
              </a:spcAft>
              <a:buNone/>
            </a:pPr>
            <a:r>
              <a:rPr b="1" lang="en" sz="2800">
                <a:solidFill>
                  <a:schemeClr val="dk2"/>
                </a:solidFill>
                <a:latin typeface="Raleway"/>
                <a:ea typeface="Raleway"/>
                <a:cs typeface="Raleway"/>
                <a:sym typeface="Raleway"/>
              </a:rPr>
              <a:t>Comparing Schools on Map</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